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1.xml" ContentType="application/vnd.openxmlformats-officedocument.themeOverr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 id="2147483658" r:id="rId2"/>
  </p:sldMasterIdLst>
  <p:notesMasterIdLst>
    <p:notesMasterId r:id="rId52"/>
  </p:notesMasterIdLst>
  <p:sldIdLst>
    <p:sldId id="324" r:id="rId3"/>
    <p:sldId id="274" r:id="rId4"/>
    <p:sldId id="290" r:id="rId5"/>
    <p:sldId id="344" r:id="rId6"/>
    <p:sldId id="345" r:id="rId7"/>
    <p:sldId id="346" r:id="rId8"/>
    <p:sldId id="347" r:id="rId9"/>
    <p:sldId id="341" r:id="rId10"/>
    <p:sldId id="330" r:id="rId11"/>
    <p:sldId id="285" r:id="rId12"/>
    <p:sldId id="331" r:id="rId13"/>
    <p:sldId id="327" r:id="rId14"/>
    <p:sldId id="283" r:id="rId15"/>
    <p:sldId id="284" r:id="rId16"/>
    <p:sldId id="288" r:id="rId17"/>
    <p:sldId id="332" r:id="rId18"/>
    <p:sldId id="270" r:id="rId19"/>
    <p:sldId id="336" r:id="rId20"/>
    <p:sldId id="306" r:id="rId21"/>
    <p:sldId id="286" r:id="rId22"/>
    <p:sldId id="304" r:id="rId23"/>
    <p:sldId id="307" r:id="rId24"/>
    <p:sldId id="272" r:id="rId25"/>
    <p:sldId id="297" r:id="rId26"/>
    <p:sldId id="343" r:id="rId27"/>
    <p:sldId id="322" r:id="rId28"/>
    <p:sldId id="338" r:id="rId29"/>
    <p:sldId id="339" r:id="rId30"/>
    <p:sldId id="340" r:id="rId31"/>
    <p:sldId id="309" r:id="rId32"/>
    <p:sldId id="333" r:id="rId33"/>
    <p:sldId id="289" r:id="rId34"/>
    <p:sldId id="256" r:id="rId35"/>
    <p:sldId id="275" r:id="rId36"/>
    <p:sldId id="276" r:id="rId37"/>
    <p:sldId id="277" r:id="rId38"/>
    <p:sldId id="278" r:id="rId39"/>
    <p:sldId id="326" r:id="rId40"/>
    <p:sldId id="328" r:id="rId41"/>
    <p:sldId id="329" r:id="rId42"/>
    <p:sldId id="280" r:id="rId43"/>
    <p:sldId id="337" r:id="rId44"/>
    <p:sldId id="325" r:id="rId45"/>
    <p:sldId id="281" r:id="rId46"/>
    <p:sldId id="335" r:id="rId47"/>
    <p:sldId id="267" r:id="rId48"/>
    <p:sldId id="282" r:id="rId49"/>
    <p:sldId id="323" r:id="rId50"/>
    <p:sldId id="334" r:id="rId51"/>
  </p:sldIdLst>
  <p:sldSz cx="9144000" cy="5143500" type="screen16x9"/>
  <p:notesSz cx="6858000" cy="9144000"/>
  <p:embeddedFontLst>
    <p:embeddedFont>
      <p:font typeface="Bahnschrift Light" panose="020B0502040204020203" pitchFamily="34" charset="0"/>
      <p:regular r:id="rId53"/>
    </p:embeddedFont>
    <p:embeddedFont>
      <p:font typeface="Calibri" panose="020F0502020204030204" pitchFamily="34" charset="0"/>
      <p:regular r:id="rId54"/>
      <p:bold r:id="rId55"/>
      <p:italic r:id="rId56"/>
      <p:boldItalic r:id="rId57"/>
    </p:embeddedFont>
    <p:embeddedFont>
      <p:font typeface="Calibri Light" panose="020F0302020204030204" pitchFamily="34" charset="0"/>
      <p:regular r:id="rId58"/>
      <p:italic r:id="rId59"/>
    </p:embeddedFont>
    <p:embeddedFont>
      <p:font typeface="Javanese Text" panose="02000000000000000000" pitchFamily="2" charset="0"/>
      <p:regular r:id="rId60"/>
    </p:embeddedFont>
    <p:embeddedFont>
      <p:font typeface="Karla" pitchFamily="2" charset="0"/>
      <p:regular r:id="rId61"/>
      <p:bold r:id="rId62"/>
      <p:italic r:id="rId63"/>
      <p:boldItalic r:id="rId64"/>
    </p:embeddedFont>
    <p:embeddedFont>
      <p:font typeface="Meiryo" panose="020B0604030504040204" pitchFamily="34" charset="-128"/>
      <p:regular r:id="rId65"/>
      <p:bold r:id="rId66"/>
      <p:italic r:id="rId67"/>
      <p:boldItalic r:id="rId68"/>
    </p:embeddedFont>
    <p:embeddedFont>
      <p:font typeface="Raleway" pitchFamily="2" charset="0"/>
      <p:regular r:id="rId69"/>
      <p:bold r:id="rId70"/>
      <p:italic r:id="rId71"/>
      <p:boldItalic r:id="rId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ikas, Kumar" initials="VK" lastIdx="1" clrIdx="0">
    <p:extLst>
      <p:ext uri="{19B8F6BF-5375-455C-9EA6-DF929625EA0E}">
        <p15:presenceInfo xmlns:p15="http://schemas.microsoft.com/office/powerpoint/2012/main" userId="S::kuvikas@deloitte.com::1dfd1a9d-0546-4832-92f6-349893a452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E5071C7-6FD1-4B6D-81EC-05312EA065CD}">
  <a:tblStyle styleId="{0E5071C7-6FD1-4B6D-81EC-05312EA065C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3372" autoAdjust="0"/>
  </p:normalViewPr>
  <p:slideViewPr>
    <p:cSldViewPr snapToGrid="0">
      <p:cViewPr>
        <p:scale>
          <a:sx n="80" d="100"/>
          <a:sy n="80" d="100"/>
        </p:scale>
        <p:origin x="8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1.fntdata"/><Relationship Id="rId68" Type="http://schemas.openxmlformats.org/officeDocument/2006/relationships/font" Target="fonts/font16.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font" Target="fonts/font14.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9.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font" Target="fonts/font17.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5.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3.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19.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Learning is not a race take your time but set a goal . </a:t>
            </a:r>
          </a:p>
          <a:p>
            <a:endParaRPr lang="en-US" dirty="0"/>
          </a:p>
          <a:p>
            <a:r>
              <a:rPr lang="en-US" dirty="0"/>
              <a:t>To begin with things may look scary but trust me you are at right place with right trainer .I will put effort to keep it simple ,Informative and interactive .</a:t>
            </a:r>
          </a:p>
          <a:p>
            <a:r>
              <a:rPr lang="en-US" dirty="0"/>
              <a:t>It’s a very hands-on course which keeps you involved and different from any other instructor .</a:t>
            </a:r>
          </a:p>
          <a:p>
            <a:r>
              <a:rPr lang="en-US" dirty="0"/>
              <a:t>The way I teach is , I will explain everything via diagrams .In this incremental learning process you start at very basic level ,learn new skills , use those skills and reuse them .</a:t>
            </a:r>
          </a:p>
          <a:p>
            <a:r>
              <a:rPr lang="en-US" dirty="0"/>
              <a:t>You end up with great confidence and industry equivalent experience .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4004FB-5811-458D-89AA-36184A6719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3733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3881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Devops is a Software Development methodology which improves the collaboration between developer , Operation ,Network ,Testing &amp; Operations teams using various automation tools which are implemented on various stages of Devops lifecycle .</a:t>
            </a:r>
          </a:p>
          <a:p>
            <a:pPr marL="139700" indent="0">
              <a:buNone/>
            </a:pPr>
            <a:endParaRPr lang="en-US" dirty="0"/>
          </a:p>
          <a:p>
            <a:r>
              <a:rPr lang="en-US" dirty="0"/>
              <a:t>Improve collaboration</a:t>
            </a:r>
          </a:p>
          <a:p>
            <a:r>
              <a:rPr lang="en-US" dirty="0"/>
              <a:t>Continuously measure application efficiency </a:t>
            </a:r>
          </a:p>
          <a:p>
            <a:r>
              <a:rPr lang="en-US" dirty="0"/>
              <a:t>Automate workflow and infrastructure</a:t>
            </a:r>
          </a:p>
          <a:p>
            <a:r>
              <a:rPr lang="en-US" dirty="0"/>
              <a:t>It’s a cultural ,process and technology transformation</a:t>
            </a:r>
          </a:p>
          <a:p>
            <a:r>
              <a:rPr lang="en-US" dirty="0"/>
              <a:t>Adopt tools and automate every task .</a:t>
            </a:r>
          </a:p>
          <a:p>
            <a:endParaRPr lang="en-US" dirty="0"/>
          </a:p>
          <a:p>
            <a:endParaRPr lang="en-US" dirty="0"/>
          </a:p>
        </p:txBody>
      </p:sp>
    </p:spTree>
    <p:extLst>
      <p:ext uri="{BB962C8B-B14F-4D97-AF65-F5344CB8AC3E}">
        <p14:creationId xmlns:p14="http://schemas.microsoft.com/office/powerpoint/2010/main" val="12981909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Developer – Developer + QA Engineer + Release Manager + Build Engineer + Support Engineers + Program Managers .</a:t>
            </a:r>
          </a:p>
          <a:p>
            <a:r>
              <a:rPr lang="en-US" dirty="0"/>
              <a:t>Operation – Sys Admins + Network Admin + Middleware Admin + Storage Deployment + Deployment Admin</a:t>
            </a:r>
          </a:p>
        </p:txBody>
      </p:sp>
    </p:spTree>
    <p:extLst>
      <p:ext uri="{BB962C8B-B14F-4D97-AF65-F5344CB8AC3E}">
        <p14:creationId xmlns:p14="http://schemas.microsoft.com/office/powerpoint/2010/main" val="2360661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Dev ops</a:t>
            </a:r>
            <a:r>
              <a:rPr lang="en-US" baseline="0" dirty="0"/>
              <a:t> is a culture , a philosophy where Developer and Operation team can collaborate and participate together in agile practice through entire software lifecycle ,from development to production support .</a:t>
            </a:r>
          </a:p>
          <a:p>
            <a:r>
              <a:rPr lang="en-US" baseline="0" dirty="0"/>
              <a:t>Devops is not learning fancy tools .It’s about people solving problems together .</a:t>
            </a:r>
          </a:p>
          <a:p>
            <a:r>
              <a:rPr lang="en-US" baseline="0" dirty="0"/>
              <a:t>Automation and continuous integration .</a:t>
            </a:r>
          </a:p>
          <a:p>
            <a:r>
              <a:rPr lang="en-US" baseline="0" dirty="0"/>
              <a:t>Collaboration and communication </a:t>
            </a:r>
          </a:p>
          <a:p>
            <a:r>
              <a:rPr lang="en-US" baseline="0" dirty="0"/>
              <a:t>Devops is beyond few tools &amp; CICD. Different problems can be solved in multiple ways, and we take the best practice present in Industry and provide solution based on the scenario. </a:t>
            </a:r>
            <a:endParaRPr lang="en-US" dirty="0"/>
          </a:p>
        </p:txBody>
      </p:sp>
      <p:sp>
        <p:nvSpPr>
          <p:cNvPr id="4" name="Slide Number Placeholder 3"/>
          <p:cNvSpPr>
            <a:spLocks noGrp="1"/>
          </p:cNvSpPr>
          <p:nvPr>
            <p:ph type="sldNum" sz="quarter" idx="10"/>
          </p:nvPr>
        </p:nvSpPr>
        <p:spPr/>
        <p:txBody>
          <a:bodyPr/>
          <a:lstStyle/>
          <a:p>
            <a:fld id="{F61FA6F3-F246-438F-BA6E-41557043AE8F}" type="slidenum">
              <a:rPr lang="en-US" smtClean="0"/>
              <a:t>17</a:t>
            </a:fld>
            <a:endParaRPr lang="en-US"/>
          </a:p>
        </p:txBody>
      </p:sp>
    </p:spTree>
    <p:extLst>
      <p:ext uri="{BB962C8B-B14F-4D97-AF65-F5344CB8AC3E}">
        <p14:creationId xmlns:p14="http://schemas.microsoft.com/office/powerpoint/2010/main" val="31975252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Cross-Skills training</a:t>
            </a:r>
          </a:p>
          <a:p>
            <a:r>
              <a:rPr lang="en-US" dirty="0"/>
              <a:t>Add new skills </a:t>
            </a:r>
          </a:p>
          <a:p>
            <a:r>
              <a:rPr lang="en-US" dirty="0"/>
              <a:t>Automate task</a:t>
            </a:r>
          </a:p>
          <a:p>
            <a:r>
              <a:rPr lang="en-US" dirty="0"/>
              <a:t>Community Involvement </a:t>
            </a:r>
          </a:p>
          <a:p>
            <a:endParaRPr lang="en-US" dirty="0"/>
          </a:p>
          <a:p>
            <a:endParaRPr lang="en-US" dirty="0"/>
          </a:p>
        </p:txBody>
      </p:sp>
    </p:spTree>
    <p:extLst>
      <p:ext uri="{BB962C8B-B14F-4D97-AF65-F5344CB8AC3E}">
        <p14:creationId xmlns:p14="http://schemas.microsoft.com/office/powerpoint/2010/main" val="29410673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p:txBody>
      </p:sp>
    </p:spTree>
    <p:extLst>
      <p:ext uri="{BB962C8B-B14F-4D97-AF65-F5344CB8AC3E}">
        <p14:creationId xmlns:p14="http://schemas.microsoft.com/office/powerpoint/2010/main" val="3292691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Considering the changing pace of IT landscape , almost all the companies require fast paced development environment.</a:t>
            </a:r>
          </a:p>
        </p:txBody>
      </p:sp>
    </p:spTree>
    <p:extLst>
      <p:ext uri="{BB962C8B-B14F-4D97-AF65-F5344CB8AC3E}">
        <p14:creationId xmlns:p14="http://schemas.microsoft.com/office/powerpoint/2010/main" val="658183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Terminology :</a:t>
            </a:r>
          </a:p>
          <a:p>
            <a:pPr marL="368300" indent="-228600">
              <a:buAutoNum type="arabicPeriod"/>
            </a:pPr>
            <a:r>
              <a:rPr lang="en-US" dirty="0"/>
              <a:t>Continuous Development/Delivery</a:t>
            </a:r>
          </a:p>
          <a:p>
            <a:pPr marL="368300" indent="-228600">
              <a:buAutoNum type="arabicPeriod"/>
            </a:pPr>
            <a:r>
              <a:rPr lang="en-US" dirty="0"/>
              <a:t>Continuous Integration</a:t>
            </a:r>
          </a:p>
          <a:p>
            <a:pPr marL="368300" indent="-228600">
              <a:buAutoNum type="arabicPeriod"/>
            </a:pPr>
            <a:r>
              <a:rPr lang="en-US" dirty="0"/>
              <a:t>Continuous Testing</a:t>
            </a:r>
          </a:p>
          <a:p>
            <a:pPr marL="368300" indent="-228600">
              <a:buAutoNum type="arabicPeriod"/>
            </a:pPr>
            <a:r>
              <a:rPr lang="en-US" dirty="0"/>
              <a:t>Continuous Development </a:t>
            </a:r>
          </a:p>
          <a:p>
            <a:pPr marL="368300" indent="-228600">
              <a:buAutoNum type="arabicPeriod"/>
            </a:pPr>
            <a:r>
              <a:rPr lang="en-US" dirty="0"/>
              <a:t>Configuration Management</a:t>
            </a:r>
          </a:p>
          <a:p>
            <a:pPr marL="368300" indent="-228600">
              <a:buAutoNum type="arabicPeriod"/>
            </a:pPr>
            <a:r>
              <a:rPr lang="en-US" dirty="0"/>
              <a:t>Infrastructure as Code</a:t>
            </a:r>
          </a:p>
          <a:p>
            <a:pPr marL="368300" indent="-228600">
              <a:buAutoNum type="arabicPeriod"/>
            </a:pPr>
            <a:r>
              <a:rPr lang="en-US" dirty="0"/>
              <a:t>Continuous Monitoring</a:t>
            </a:r>
          </a:p>
          <a:p>
            <a:pPr marL="368300" indent="-228600">
              <a:buAutoNum type="arabicPeriod"/>
            </a:pPr>
            <a:r>
              <a:rPr lang="en-US" dirty="0"/>
              <a:t>Security</a:t>
            </a:r>
          </a:p>
          <a:p>
            <a:pPr marL="368300" indent="-228600">
              <a:buAutoNum type="arabicPeriod"/>
            </a:pPr>
            <a:endParaRPr lang="en-US" dirty="0"/>
          </a:p>
          <a:p>
            <a:endParaRPr lang="en-US" dirty="0"/>
          </a:p>
        </p:txBody>
      </p:sp>
    </p:spTree>
    <p:extLst>
      <p:ext uri="{BB962C8B-B14F-4D97-AF65-F5344CB8AC3E}">
        <p14:creationId xmlns:p14="http://schemas.microsoft.com/office/powerpoint/2010/main" val="7970255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r>
              <a:rPr lang="en-US" dirty="0"/>
              <a:t>SCM</a:t>
            </a:r>
            <a:r>
              <a:rPr lang="en-US" baseline="0" dirty="0"/>
              <a:t> : Git ,</a:t>
            </a:r>
            <a:r>
              <a:rPr lang="en-US" baseline="0" dirty="0" err="1"/>
              <a:t>svn</a:t>
            </a:r>
            <a:r>
              <a:rPr lang="en-US" baseline="0" dirty="0"/>
              <a:t> , TFS ,Perforce</a:t>
            </a:r>
          </a:p>
          <a:p>
            <a:r>
              <a:rPr lang="en-US" baseline="0" dirty="0"/>
              <a:t>Build &amp; Packaging : Maven ,ANT, Gradle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baseline="0" dirty="0"/>
              <a:t>CI : Jenkins ,Bamboo ,Hudson ,</a:t>
            </a:r>
            <a:r>
              <a:rPr lang="en-US" dirty="0"/>
              <a:t> Solano</a:t>
            </a:r>
            <a:r>
              <a:rPr lang="en-US" baseline="0" dirty="0"/>
              <a:t> CI , Circle CI , </a:t>
            </a:r>
            <a:r>
              <a:rPr lang="en-US" baseline="0" dirty="0" err="1"/>
              <a:t>Teamcity</a:t>
            </a:r>
            <a:r>
              <a:rPr lang="en-US" baseline="0" dirty="0"/>
              <a:t> </a:t>
            </a:r>
          </a:p>
          <a:p>
            <a:r>
              <a:rPr lang="en-US" baseline="0" dirty="0"/>
              <a:t>Testing : Junit ,Selenium ,TestNG</a:t>
            </a:r>
          </a:p>
          <a:p>
            <a:r>
              <a:rPr lang="en-US" baseline="0" dirty="0"/>
              <a:t>Container: Docker ,</a:t>
            </a:r>
            <a:r>
              <a:rPr lang="en-US" baseline="0" dirty="0" err="1"/>
              <a:t>Rkt</a:t>
            </a:r>
            <a:endParaRPr lang="en-US" baseline="0" dirty="0"/>
          </a:p>
          <a:p>
            <a:r>
              <a:rPr lang="en-US" baseline="0" dirty="0"/>
              <a:t>CM : puppet, Chef, Ansible ,salt stack</a:t>
            </a:r>
          </a:p>
          <a:p>
            <a:r>
              <a:rPr lang="en-US" baseline="0" dirty="0"/>
              <a:t>Monitoring : Splunk ,</a:t>
            </a:r>
            <a:r>
              <a:rPr lang="en-US" baseline="0" dirty="0" err="1"/>
              <a:t>ELK,Nagois</a:t>
            </a:r>
            <a:r>
              <a:rPr lang="en-US" baseline="0" dirty="0"/>
              <a:t> .</a:t>
            </a:r>
            <a:endParaRPr lang="en-US" dirty="0"/>
          </a:p>
          <a:p>
            <a:pPr marL="139700" indent="0">
              <a:buNone/>
            </a:pPr>
            <a:endParaRPr lang="en-US" dirty="0"/>
          </a:p>
        </p:txBody>
      </p:sp>
      <p:sp>
        <p:nvSpPr>
          <p:cNvPr id="4" name="Slide Number Placeholder 3"/>
          <p:cNvSpPr>
            <a:spLocks noGrp="1"/>
          </p:cNvSpPr>
          <p:nvPr>
            <p:ph type="sldNum" sz="quarter" idx="10"/>
          </p:nvPr>
        </p:nvSpPr>
        <p:spPr/>
        <p:txBody>
          <a:bodyPr/>
          <a:lstStyle/>
          <a:p>
            <a:fld id="{F61FA6F3-F246-438F-BA6E-41557043AE8F}" type="slidenum">
              <a:rPr lang="en-US" smtClean="0"/>
              <a:t>23</a:t>
            </a:fld>
            <a:endParaRPr lang="en-US"/>
          </a:p>
        </p:txBody>
      </p:sp>
    </p:spTree>
    <p:extLst>
      <p:ext uri="{BB962C8B-B14F-4D97-AF65-F5344CB8AC3E}">
        <p14:creationId xmlns:p14="http://schemas.microsoft.com/office/powerpoint/2010/main" val="3320118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you are learning the underlying concepts of each tool it will be very easy to understand similar tools.</a:t>
            </a:r>
          </a:p>
          <a:p>
            <a:endParaRPr lang="en-US" dirty="0"/>
          </a:p>
          <a:p>
            <a:r>
              <a:rPr lang="en-US" dirty="0"/>
              <a:t>DevOps gives a shorter development lifecycle.</a:t>
            </a:r>
          </a:p>
          <a:p>
            <a:r>
              <a:rPr lang="en-US" dirty="0"/>
              <a:t>DevOps is a bottom-up approach.</a:t>
            </a:r>
          </a:p>
          <a:p>
            <a:r>
              <a:rPr lang="en-US" dirty="0"/>
              <a:t>Not just a set of tools or products.</a:t>
            </a:r>
          </a:p>
          <a:p>
            <a:r>
              <a:rPr lang="en-US" dirty="0"/>
              <a:t>Different teams implement DevOps in different ways.</a:t>
            </a:r>
          </a:p>
          <a:p>
            <a:endParaRPr lang="en-US" dirty="0"/>
          </a:p>
          <a:p>
            <a:endParaRPr lang="en-US" dirty="0"/>
          </a:p>
          <a:p>
            <a:r>
              <a:rPr lang="en-US" dirty="0"/>
              <a:t> </a:t>
            </a:r>
          </a:p>
        </p:txBody>
      </p:sp>
      <p:sp>
        <p:nvSpPr>
          <p:cNvPr id="4" name="Slide Number Placeholder 3"/>
          <p:cNvSpPr>
            <a:spLocks noGrp="1"/>
          </p:cNvSpPr>
          <p:nvPr>
            <p:ph type="sldNum" sz="quarter" idx="5"/>
          </p:nvPr>
        </p:nvSpPr>
        <p:spPr/>
        <p:txBody>
          <a:bodyPr/>
          <a:lstStyle/>
          <a:p>
            <a:fld id="{AABE9C73-6CDE-45E2-97F8-E3C5308FA232}" type="slidenum">
              <a:rPr lang="en-US" noProof="0" smtClean="0"/>
              <a:t>24</a:t>
            </a:fld>
            <a:endParaRPr lang="en-US" noProof="0" dirty="0"/>
          </a:p>
        </p:txBody>
      </p:sp>
    </p:spTree>
    <p:extLst>
      <p:ext uri="{BB962C8B-B14F-4D97-AF65-F5344CB8AC3E}">
        <p14:creationId xmlns:p14="http://schemas.microsoft.com/office/powerpoint/2010/main" val="35870806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Hello and welcome all. Happy to see you here. In this course you will learn all concepts you need to become a DevOps engineer on the cloud in a hands-on oriented manner. You understand your task and responsibility. You will be able to understand and will be able to deliver end-to-end projects on the enterprise level smoothly.</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You learn automation and the various process involved in the DevOps world. This makes you extremely valuable to your current as well as future organization.</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6791426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3358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BCB818-A5C4-49BB-BBF4-A6539F96F13C}" type="slidenum">
              <a:rPr lang="en-US" smtClean="0"/>
              <a:t>26</a:t>
            </a:fld>
            <a:endParaRPr lang="en-US"/>
          </a:p>
        </p:txBody>
      </p:sp>
    </p:spTree>
    <p:extLst>
      <p:ext uri="{BB962C8B-B14F-4D97-AF65-F5344CB8AC3E}">
        <p14:creationId xmlns:p14="http://schemas.microsoft.com/office/powerpoint/2010/main" val="743455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Benefit from Devops:</a:t>
            </a:r>
          </a:p>
          <a:p>
            <a:pPr marL="139700" indent="0">
              <a:buNone/>
            </a:pPr>
            <a:r>
              <a:rPr lang="en-US" dirty="0"/>
              <a:t>=============</a:t>
            </a:r>
          </a:p>
          <a:p>
            <a:pPr marL="228600" indent="-228600">
              <a:buAutoNum type="arabicPeriod"/>
            </a:pPr>
            <a:r>
              <a:rPr lang="en-US" dirty="0"/>
              <a:t>Less time to market </a:t>
            </a:r>
          </a:p>
          <a:p>
            <a:pPr marL="228600" indent="-228600">
              <a:buAutoNum type="arabicPeriod"/>
            </a:pPr>
            <a:r>
              <a:rPr lang="en-US" dirty="0"/>
              <a:t>Higher Quality</a:t>
            </a:r>
          </a:p>
          <a:p>
            <a:pPr marL="228600" indent="-228600">
              <a:buAutoNum type="arabicPeriod"/>
            </a:pPr>
            <a:r>
              <a:rPr lang="en-US" dirty="0"/>
              <a:t>Less</a:t>
            </a:r>
            <a:r>
              <a:rPr lang="en-US" baseline="0" dirty="0"/>
              <a:t> spending </a:t>
            </a:r>
          </a:p>
          <a:p>
            <a:pPr marL="228600" indent="-228600">
              <a:buAutoNum type="arabicPeriod"/>
            </a:pPr>
            <a:r>
              <a:rPr lang="en-US" baseline="0" dirty="0"/>
              <a:t>Reduced outage </a:t>
            </a:r>
            <a:endParaRPr lang="en-US" dirty="0"/>
          </a:p>
          <a:p>
            <a:endParaRPr lang="en-US" dirty="0"/>
          </a:p>
        </p:txBody>
      </p:sp>
      <p:sp>
        <p:nvSpPr>
          <p:cNvPr id="4" name="Slide Number Placeholder 3"/>
          <p:cNvSpPr>
            <a:spLocks noGrp="1"/>
          </p:cNvSpPr>
          <p:nvPr>
            <p:ph type="sldNum" sz="quarter" idx="10"/>
          </p:nvPr>
        </p:nvSpPr>
        <p:spPr/>
        <p:txBody>
          <a:bodyPr/>
          <a:lstStyle/>
          <a:p>
            <a:fld id="{FEBCB818-A5C4-49BB-BBF4-A6539F96F13C}" type="slidenum">
              <a:rPr lang="en-US" smtClean="0"/>
              <a:t>30</a:t>
            </a:fld>
            <a:endParaRPr lang="en-US"/>
          </a:p>
        </p:txBody>
      </p:sp>
    </p:spTree>
    <p:extLst>
      <p:ext uri="{BB962C8B-B14F-4D97-AF65-F5344CB8AC3E}">
        <p14:creationId xmlns:p14="http://schemas.microsoft.com/office/powerpoint/2010/main" val="1274714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6752360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What do you need to connect to a webserver ?</a:t>
            </a:r>
          </a:p>
          <a:p>
            <a:pPr marL="139700" indent="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4004FB-5811-458D-89AA-36184A6719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21230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Learning is not a race take your time .Add knowledge day by day .Key learning technique is do it yourself .</a:t>
            </a:r>
          </a:p>
          <a:p>
            <a:pPr marL="139700" indent="0">
              <a:buNone/>
            </a:pPr>
            <a:endParaRPr lang="en-US" dirty="0"/>
          </a:p>
          <a:p>
            <a:r>
              <a:rPr lang="en-US" dirty="0"/>
              <a:t>I have been guiding</a:t>
            </a:r>
            <a:r>
              <a:rPr lang="en-US" baseline="0" dirty="0"/>
              <a:t>  friends ,colleagues &amp; students on AWS from last five years .I am 5 times certified from AWS so far and counting .Believe me you are with safe hands,  so you have made a great choice .</a:t>
            </a:r>
          </a:p>
        </p:txBody>
      </p:sp>
    </p:spTree>
    <p:extLst>
      <p:ext uri="{BB962C8B-B14F-4D97-AF65-F5344CB8AC3E}">
        <p14:creationId xmlns:p14="http://schemas.microsoft.com/office/powerpoint/2010/main" val="2243963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Problems with traditional IT approach </a:t>
            </a:r>
          </a:p>
          <a:p>
            <a:endParaRPr lang="en-US" dirty="0"/>
          </a:p>
          <a:p>
            <a:r>
              <a:rPr lang="en-US" dirty="0"/>
              <a:t> Pay for the rent for the data center </a:t>
            </a:r>
          </a:p>
          <a:p>
            <a:r>
              <a:rPr lang="en-US" dirty="0"/>
              <a:t> Pay for power supply, cooling, maintenance </a:t>
            </a:r>
          </a:p>
          <a:p>
            <a:r>
              <a:rPr lang="en-US" dirty="0"/>
              <a:t> Adding and replacing hardware takes time </a:t>
            </a:r>
          </a:p>
          <a:p>
            <a:r>
              <a:rPr lang="en-US" dirty="0"/>
              <a:t> Scaling is limited </a:t>
            </a:r>
          </a:p>
          <a:p>
            <a:r>
              <a:rPr lang="en-US" dirty="0"/>
              <a:t> Hire 24/7 team to monitor the infrastructure </a:t>
            </a:r>
          </a:p>
          <a:p>
            <a:r>
              <a:rPr lang="en-US" dirty="0"/>
              <a:t> How to deal with disasters? (earthquake, power shutdown, fire…)</a:t>
            </a:r>
          </a:p>
          <a:p>
            <a:pPr marL="139700" indent="0">
              <a:buNone/>
            </a:pPr>
            <a:endParaRPr lang="en-US" dirty="0"/>
          </a:p>
        </p:txBody>
      </p:sp>
    </p:spTree>
    <p:extLst>
      <p:ext uri="{BB962C8B-B14F-4D97-AF65-F5344CB8AC3E}">
        <p14:creationId xmlns:p14="http://schemas.microsoft.com/office/powerpoint/2010/main" val="2785380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Entry level barrier - Before Cloud Computing</a:t>
            </a:r>
          </a:p>
          <a:p>
            <a:pPr marL="139700" indent="0">
              <a:buNone/>
            </a:pPr>
            <a:r>
              <a:rPr lang="en-US" dirty="0"/>
              <a:t>--------------------------------------------------</a:t>
            </a:r>
          </a:p>
          <a:p>
            <a:r>
              <a:rPr lang="en-US" dirty="0"/>
              <a:t>Buy stack of costly servers. If you are considering</a:t>
            </a:r>
            <a:r>
              <a:rPr lang="en-US" baseline="0" dirty="0"/>
              <a:t> a business setup cost will be high .</a:t>
            </a:r>
            <a:endParaRPr lang="en-US" dirty="0"/>
          </a:p>
          <a:p>
            <a:r>
              <a:rPr lang="en-US" dirty="0"/>
              <a:t>Network traffic – It’s not uniform so your servers are idle for most time (No</a:t>
            </a:r>
            <a:r>
              <a:rPr lang="en-US" baseline="0" dirty="0"/>
              <a:t> scaling ) .</a:t>
            </a:r>
            <a:endParaRPr lang="en-US" dirty="0"/>
          </a:p>
          <a:p>
            <a:r>
              <a:rPr lang="en-US" dirty="0"/>
              <a:t>Monitoring and server management – Hire more workforce or loose productivity .</a:t>
            </a:r>
          </a:p>
          <a:p>
            <a:r>
              <a:rPr lang="en-US" dirty="0"/>
              <a:t>Amount of data which is being generated then and now as everything is going online .Now we have tremendous amount of digital data .</a:t>
            </a:r>
          </a:p>
          <a:p>
            <a:pPr marL="139700" indent="0">
              <a:buNone/>
            </a:pPr>
            <a:endParaRPr lang="en-US" dirty="0"/>
          </a:p>
        </p:txBody>
      </p:sp>
    </p:spTree>
    <p:extLst>
      <p:ext uri="{BB962C8B-B14F-4D97-AF65-F5344CB8AC3E}">
        <p14:creationId xmlns:p14="http://schemas.microsoft.com/office/powerpoint/2010/main" val="15901685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Cloud Computing Advantages:</a:t>
            </a:r>
          </a:p>
          <a:p>
            <a:pPr marL="139700" indent="0">
              <a:buNone/>
            </a:pPr>
            <a:r>
              <a:rPr lang="en-US" dirty="0"/>
              <a:t>====================</a:t>
            </a:r>
          </a:p>
          <a:p>
            <a:pPr marL="139700" indent="0">
              <a:buNone/>
            </a:pPr>
            <a:endParaRPr lang="en-US" dirty="0"/>
          </a:p>
          <a:p>
            <a:r>
              <a:rPr lang="en-US" dirty="0"/>
              <a:t> Trade Capital Expense for Variable Expense - Consumption Based Pricing </a:t>
            </a:r>
          </a:p>
          <a:p>
            <a:r>
              <a:rPr lang="en-US" dirty="0"/>
              <a:t> Benefit from Massive Economies of Scale </a:t>
            </a:r>
          </a:p>
          <a:p>
            <a:r>
              <a:rPr lang="en-US" dirty="0"/>
              <a:t> Stop Guessing about Capacity </a:t>
            </a:r>
          </a:p>
          <a:p>
            <a:r>
              <a:rPr lang="en-US" dirty="0"/>
              <a:t> Increase Speed and Agility</a:t>
            </a:r>
          </a:p>
          <a:p>
            <a:r>
              <a:rPr lang="en-US" dirty="0"/>
              <a:t> Stop spending money running and maintaining data centers </a:t>
            </a:r>
          </a:p>
          <a:p>
            <a:r>
              <a:rPr lang="en-US" dirty="0"/>
              <a:t> Go Global in Minutes</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dirty="0"/>
              <a:t>Need a lot of storage to tackle different</a:t>
            </a:r>
            <a:r>
              <a:rPr lang="en-US" baseline="0" dirty="0"/>
              <a:t> data types .</a:t>
            </a:r>
          </a:p>
          <a:p>
            <a:endParaRPr lang="en-US" dirty="0"/>
          </a:p>
          <a:p>
            <a:endParaRPr lang="en-US" dirty="0"/>
          </a:p>
        </p:txBody>
      </p:sp>
    </p:spTree>
    <p:extLst>
      <p:ext uri="{BB962C8B-B14F-4D97-AF65-F5344CB8AC3E}">
        <p14:creationId xmlns:p14="http://schemas.microsoft.com/office/powerpoint/2010/main" val="18512433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u="sng" dirty="0"/>
              <a:t>Benefits :</a:t>
            </a:r>
          </a:p>
          <a:p>
            <a:pPr marL="139700" indent="0">
              <a:buNone/>
            </a:pPr>
            <a:endParaRPr lang="en-US" dirty="0"/>
          </a:p>
          <a:p>
            <a:pPr marL="139700" indent="0">
              <a:buNone/>
            </a:pPr>
            <a:r>
              <a:rPr lang="en-US" dirty="0"/>
              <a:t>Cost</a:t>
            </a:r>
          </a:p>
          <a:p>
            <a:pPr marL="139700" indent="0">
              <a:buNone/>
            </a:pPr>
            <a:r>
              <a:rPr lang="en-US" dirty="0"/>
              <a:t>Scalability</a:t>
            </a:r>
          </a:p>
          <a:p>
            <a:pPr marL="139700" indent="0">
              <a:buNone/>
            </a:pPr>
            <a:r>
              <a:rPr lang="en-US" dirty="0"/>
              <a:t>Performance</a:t>
            </a:r>
          </a:p>
          <a:p>
            <a:pPr marL="139700" indent="0">
              <a:buNone/>
            </a:pPr>
            <a:r>
              <a:rPr lang="en-US" dirty="0"/>
              <a:t>Security</a:t>
            </a:r>
          </a:p>
          <a:p>
            <a:pPr marL="139700" indent="0">
              <a:buNone/>
            </a:pPr>
            <a:r>
              <a:rPr lang="en-US" dirty="0"/>
              <a:t>Speed</a:t>
            </a:r>
          </a:p>
          <a:p>
            <a:pPr marL="139700" indent="0">
              <a:buNone/>
            </a:pPr>
            <a:r>
              <a:rPr lang="en-US" dirty="0"/>
              <a:t>Productivity</a:t>
            </a:r>
          </a:p>
          <a:p>
            <a:pPr marL="139700" indent="0">
              <a:buNone/>
            </a:pPr>
            <a:r>
              <a:rPr lang="en-US" dirty="0"/>
              <a:t>Reliability</a:t>
            </a:r>
          </a:p>
          <a:p>
            <a:endParaRPr lang="en-US" dirty="0"/>
          </a:p>
        </p:txBody>
      </p:sp>
    </p:spTree>
    <p:extLst>
      <p:ext uri="{BB962C8B-B14F-4D97-AF65-F5344CB8AC3E}">
        <p14:creationId xmlns:p14="http://schemas.microsoft.com/office/powerpoint/2010/main" val="3400827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complete course is outcome of my struggle while implementing and understanding when I first started of . So, I bring everything together 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u="sng" dirty="0"/>
              <a:t>Trust the trainer .</a:t>
            </a:r>
          </a:p>
          <a:p>
            <a:r>
              <a:rPr lang="en-US" dirty="0"/>
              <a:t>This is my optimal way of teaching you about specific topics .Trust my teaching process you will enjoy the learning and reap benefits of hard work .</a:t>
            </a:r>
          </a:p>
          <a:p>
            <a:endParaRPr lang="en-US" dirty="0"/>
          </a:p>
          <a:p>
            <a:endParaRPr lang="en-US" dirty="0"/>
          </a:p>
          <a:p>
            <a:endParaRPr lang="en-US" dirty="0"/>
          </a:p>
          <a:p>
            <a:r>
              <a:rPr lang="en-US" dirty="0"/>
              <a:t>Prepare yourself for a real cloud-devops job .</a:t>
            </a:r>
          </a:p>
          <a:p>
            <a:r>
              <a:rPr lang="en-US" dirty="0"/>
              <a:t>=============================</a:t>
            </a:r>
          </a:p>
          <a:p>
            <a:r>
              <a:rPr lang="en-US" dirty="0"/>
              <a:t>Get solid foundation by understanding the concepts .</a:t>
            </a:r>
          </a:p>
          <a:p>
            <a:r>
              <a:rPr lang="en-US" dirty="0"/>
              <a:t>Intense handful experience .</a:t>
            </a:r>
          </a:p>
          <a:p>
            <a:endParaRPr lang="en-US" dirty="0"/>
          </a:p>
          <a:p>
            <a:r>
              <a:rPr lang="en-US" dirty="0"/>
              <a:t>Learn by getting your hands dirty .</a:t>
            </a:r>
          </a:p>
          <a:p>
            <a:endParaRPr lang="en-US" dirty="0"/>
          </a:p>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is Cloud Computing?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r>
              <a:rPr lang="en-US" dirty="0"/>
              <a:t>Cloud can be termed as collection of huge data centers which are connected by high-speed internet and optical fiber wires all across the globe .So now you</a:t>
            </a:r>
            <a:r>
              <a:rPr lang="en-US" baseline="0" dirty="0"/>
              <a:t> rent services and pay as per you go and cloud provider will take care of all headaches .</a:t>
            </a:r>
          </a:p>
          <a:p>
            <a:endParaRPr lang="en-US" baseline="0" dirty="0"/>
          </a:p>
          <a:p>
            <a:r>
              <a:rPr lang="en-US" sz="1100" b="0" i="0" u="none" strike="noStrike" kern="1200" cap="none" dirty="0">
                <a:solidFill>
                  <a:schemeClr val="tx1"/>
                </a:solidFill>
                <a:effectLst/>
                <a:latin typeface="Arial"/>
                <a:ea typeface="Arial"/>
                <a:cs typeface="Arial"/>
                <a:sym typeface="Arial"/>
              </a:rPr>
              <a:t>Cloud computing is a term referred to storing and accessing data over the internet. It doesn't store any data on the hard disk of your personal computer. In cloud computing, you can access data from a remote server.</a:t>
            </a:r>
            <a:endParaRPr lang="en-US" dirty="0"/>
          </a:p>
          <a:p>
            <a:endParaRPr lang="en-US" dirty="0"/>
          </a:p>
          <a:p>
            <a:r>
              <a:rPr lang="en-US" dirty="0"/>
              <a:t>They will give you unlimited space , manage servers ,network and security for</a:t>
            </a:r>
            <a:r>
              <a:rPr lang="en-US" baseline="0" dirty="0"/>
              <a:t> you so that you can concentrate on your business .</a:t>
            </a:r>
          </a:p>
          <a:p>
            <a:endParaRPr lang="en-US" dirty="0"/>
          </a:p>
          <a:p>
            <a:pPr marL="139700" indent="0">
              <a:buNone/>
            </a:pPr>
            <a:endParaRPr lang="en-US" dirty="0"/>
          </a:p>
        </p:txBody>
      </p:sp>
    </p:spTree>
    <p:extLst>
      <p:ext uri="{BB962C8B-B14F-4D97-AF65-F5344CB8AC3E}">
        <p14:creationId xmlns:p14="http://schemas.microsoft.com/office/powerpoint/2010/main" val="1151137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Use cases of cloud Implementation :</a:t>
            </a:r>
          </a:p>
          <a:p>
            <a:pPr marL="368300" indent="-228600">
              <a:buAutoNum type="arabicPeriod"/>
            </a:pPr>
            <a:r>
              <a:rPr lang="en-US" dirty="0"/>
              <a:t>Create cloud native application.</a:t>
            </a:r>
          </a:p>
          <a:p>
            <a:pPr marL="368300" indent="-228600">
              <a:buAutoNum type="arabicPeriod"/>
            </a:pPr>
            <a:r>
              <a:rPr lang="en-US" dirty="0"/>
              <a:t>Store backup and recover data.</a:t>
            </a:r>
          </a:p>
          <a:p>
            <a:pPr marL="368300" indent="-228600">
              <a:buAutoNum type="arabicPeriod"/>
            </a:pPr>
            <a:r>
              <a:rPr lang="en-US" dirty="0"/>
              <a:t>Stream Audio and video.</a:t>
            </a:r>
          </a:p>
          <a:p>
            <a:pPr marL="368300" indent="-228600">
              <a:buAutoNum type="arabicPeriod"/>
            </a:pPr>
            <a:r>
              <a:rPr lang="en-US" dirty="0"/>
              <a:t>Deliver software on demand</a:t>
            </a:r>
          </a:p>
          <a:p>
            <a:pPr marL="368300" indent="-228600">
              <a:buAutoNum type="arabicPeriod"/>
            </a:pPr>
            <a:r>
              <a:rPr lang="en-US" dirty="0"/>
              <a:t>Test and build applications.</a:t>
            </a:r>
          </a:p>
          <a:p>
            <a:pPr marL="368300" indent="-228600">
              <a:buAutoNum type="arabicPeriod"/>
            </a:pPr>
            <a:r>
              <a:rPr lang="en-US" dirty="0"/>
              <a:t>Data Analysis and Machine learning .</a:t>
            </a:r>
          </a:p>
        </p:txBody>
      </p:sp>
    </p:spTree>
    <p:extLst>
      <p:ext uri="{BB962C8B-B14F-4D97-AF65-F5344CB8AC3E}">
        <p14:creationId xmlns:p14="http://schemas.microsoft.com/office/powerpoint/2010/main" val="25530584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AWS is 6 times larger compute capacity than others combined .</a:t>
            </a:r>
          </a:p>
          <a:p>
            <a:pPr marL="139700" indent="0">
              <a:buNone/>
            </a:pPr>
            <a:r>
              <a:rPr lang="en-US" dirty="0"/>
              <a:t>Cheap</a:t>
            </a:r>
            <a:r>
              <a:rPr lang="en-US" baseline="0" dirty="0"/>
              <a:t> as compared to others (Called poor man’s cloud ).</a:t>
            </a:r>
          </a:p>
          <a:p>
            <a:pPr marL="139700" indent="0">
              <a:buNone/>
            </a:pPr>
            <a:endParaRPr lang="en-US" baseline="0" dirty="0"/>
          </a:p>
          <a:p>
            <a:pPr marL="139700" indent="0">
              <a:buNone/>
            </a:pPr>
            <a:r>
              <a:rPr lang="en-US" baseline="0" dirty="0"/>
              <a:t>Lifecycle of cloud computing service :</a:t>
            </a:r>
          </a:p>
          <a:p>
            <a:pPr marL="139700" indent="0">
              <a:buNone/>
            </a:pPr>
            <a:r>
              <a:rPr lang="en-US" baseline="0" dirty="0"/>
              <a:t>=========================</a:t>
            </a:r>
          </a:p>
          <a:p>
            <a:pPr marL="139700" indent="0">
              <a:buNone/>
            </a:pPr>
            <a:endParaRPr lang="en-US" baseline="0" dirty="0"/>
          </a:p>
          <a:p>
            <a:pPr marL="228600" indent="-228600">
              <a:buAutoNum type="arabicPeriod"/>
            </a:pPr>
            <a:r>
              <a:rPr lang="en-US" baseline="0" dirty="0"/>
              <a:t>Define the purpose</a:t>
            </a:r>
          </a:p>
          <a:p>
            <a:pPr marL="228600" indent="-228600">
              <a:buAutoNum type="arabicPeriod"/>
            </a:pPr>
            <a:r>
              <a:rPr lang="en-US" baseline="0" dirty="0"/>
              <a:t>Define the hardware requirement</a:t>
            </a:r>
          </a:p>
          <a:p>
            <a:pPr marL="228600" indent="-228600">
              <a:buAutoNum type="arabicPeriod"/>
            </a:pPr>
            <a:r>
              <a:rPr lang="en-US" baseline="0" dirty="0"/>
              <a:t>Define the storage </a:t>
            </a:r>
          </a:p>
          <a:p>
            <a:pPr marL="228600" indent="-228600">
              <a:buAutoNum type="arabicPeriod"/>
            </a:pPr>
            <a:r>
              <a:rPr lang="en-US" baseline="0" dirty="0"/>
              <a:t>Define the network </a:t>
            </a:r>
          </a:p>
          <a:p>
            <a:pPr marL="228600" indent="-228600">
              <a:buAutoNum type="arabicPeriod"/>
            </a:pPr>
            <a:r>
              <a:rPr lang="en-US" baseline="0" dirty="0"/>
              <a:t>Define security </a:t>
            </a:r>
          </a:p>
          <a:p>
            <a:pPr marL="228600" indent="-228600">
              <a:buAutoNum type="arabicPeriod"/>
            </a:pPr>
            <a:r>
              <a:rPr lang="en-US" baseline="0" dirty="0"/>
              <a:t>Define management process and tools .[Cloud watch + cloud formation + auto scaling ]</a:t>
            </a:r>
          </a:p>
          <a:p>
            <a:pPr marL="228600" indent="-228600">
              <a:buAutoNum type="arabicPeriod"/>
            </a:pPr>
            <a:r>
              <a:rPr lang="en-US" baseline="0" dirty="0"/>
              <a:t>Testing the process [code start + code build + code pipeline ] .</a:t>
            </a:r>
          </a:p>
          <a:p>
            <a:pPr marL="228600" indent="-228600">
              <a:buAutoNum type="arabicPeriod"/>
            </a:pPr>
            <a:r>
              <a:rPr lang="en-US" baseline="0" dirty="0"/>
              <a:t>Analytics [Athena + EMR + Cloud search ] .</a:t>
            </a:r>
          </a:p>
          <a:p>
            <a:pPr marL="139700" indent="0">
              <a:buNone/>
            </a:pPr>
            <a:endParaRPr lang="en-US" dirty="0"/>
          </a:p>
        </p:txBody>
      </p:sp>
    </p:spTree>
    <p:extLst>
      <p:ext uri="{BB962C8B-B14F-4D97-AF65-F5344CB8AC3E}">
        <p14:creationId xmlns:p14="http://schemas.microsoft.com/office/powerpoint/2010/main" val="101595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19219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en-US" sz="1100" b="1" dirty="0">
                <a:solidFill>
                  <a:schemeClr val="tx1">
                    <a:lumMod val="50000"/>
                    <a:lumOff val="50000"/>
                  </a:schemeClr>
                </a:solidFill>
                <a:latin typeface="Bahnschrift Light" panose="020B0502040204020203" pitchFamily="34" charset="0"/>
              </a:rPr>
              <a:t>AWS is a comprehensive, easy to use computing platform offered by Amazon. AWS is secure cloud  service platform , offering compute power ,database storage ,content delivery and other functionalities to help business scale &amp; grow .</a:t>
            </a:r>
          </a:p>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endParaRPr lang="en-US" sz="1100" b="1" dirty="0">
              <a:solidFill>
                <a:schemeClr val="tx1">
                  <a:lumMod val="50000"/>
                  <a:lumOff val="50000"/>
                </a:schemeClr>
              </a:solidFill>
              <a:latin typeface="Bahnschrift Light" panose="020B0502040204020203" pitchFamily="34" charset="0"/>
            </a:endParaRPr>
          </a:p>
          <a:p>
            <a:pPr marL="139700" indent="0">
              <a:buNone/>
            </a:pPr>
            <a:r>
              <a:rPr lang="en-US" dirty="0"/>
              <a:t>#!/bin/bash</a:t>
            </a:r>
          </a:p>
          <a:p>
            <a:pPr marL="139700" indent="0">
              <a:buNone/>
            </a:pPr>
            <a:r>
              <a:rPr lang="en-US" dirty="0"/>
              <a:t>yum</a:t>
            </a:r>
            <a:r>
              <a:rPr lang="en-US" baseline="0" dirty="0"/>
              <a:t> update -y</a:t>
            </a:r>
          </a:p>
          <a:p>
            <a:pPr marL="139700" indent="0">
              <a:buNone/>
            </a:pPr>
            <a:r>
              <a:rPr lang="en-US" baseline="0" dirty="0"/>
              <a:t>yum install -y httpd</a:t>
            </a:r>
          </a:p>
          <a:p>
            <a:pPr marL="139700" indent="0">
              <a:buNone/>
            </a:pPr>
            <a:r>
              <a:rPr lang="en-US" baseline="0" dirty="0" err="1"/>
              <a:t>systemctl</a:t>
            </a:r>
            <a:r>
              <a:rPr lang="en-US" baseline="0" dirty="0"/>
              <a:t> start httpd</a:t>
            </a:r>
          </a:p>
          <a:p>
            <a:pPr marL="139700" indent="0">
              <a:buNone/>
            </a:pPr>
            <a:r>
              <a:rPr lang="en-US" baseline="0" dirty="0" err="1"/>
              <a:t>systemctl</a:t>
            </a:r>
            <a:r>
              <a:rPr lang="en-US" baseline="0" dirty="0"/>
              <a:t> enable httpd</a:t>
            </a:r>
          </a:p>
          <a:p>
            <a:pPr marL="139700" indent="0">
              <a:buNone/>
            </a:pPr>
            <a:r>
              <a:rPr lang="en-US" baseline="0"/>
              <a:t>echo “&lt;h1&gt;Hello World from $(hostname -f)&lt;/h1&gt;” &gt; /var/www/html/index.html </a:t>
            </a:r>
            <a:endParaRPr lang="en-US"/>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b="1">
              <a:solidFill>
                <a:schemeClr val="tx1">
                  <a:lumMod val="50000"/>
                  <a:lumOff val="50000"/>
                </a:schemeClr>
              </a:solidFill>
              <a:latin typeface="Bahnschrift Light" panose="020B0502040204020203" pitchFamily="34" charset="0"/>
            </a:endParaRPr>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19505046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cover 30 + service </a:t>
            </a:r>
          </a:p>
          <a:p>
            <a:endParaRPr lang="en-US" dirty="0"/>
          </a:p>
          <a:p>
            <a:r>
              <a:rPr lang="en-US" dirty="0"/>
              <a:t>Try try try till you understand .</a:t>
            </a:r>
          </a:p>
          <a:p>
            <a:r>
              <a:rPr lang="en-US" dirty="0"/>
              <a:t>Practice daily and don’t hesitate to ask questions if you have doubt .</a:t>
            </a:r>
          </a:p>
          <a:p>
            <a:r>
              <a:rPr lang="en-US" dirty="0"/>
              <a:t>Create a free AWS account .</a:t>
            </a:r>
          </a:p>
          <a:p>
            <a:endParaRPr lang="en-US" dirty="0"/>
          </a:p>
          <a:p>
            <a:r>
              <a:rPr lang="en-US" dirty="0"/>
              <a:t>Ready to rock !! Happy learning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4004FB-5811-458D-89AA-36184A6719A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12562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Tree>
    <p:extLst>
      <p:ext uri="{BB962C8B-B14F-4D97-AF65-F5344CB8AC3E}">
        <p14:creationId xmlns:p14="http://schemas.microsoft.com/office/powerpoint/2010/main" val="3548355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prepare you for real Cloud - DevOps jobs by a solid understanding of the concepts and intense hands-on practical sessions.</a:t>
            </a:r>
          </a:p>
          <a:p>
            <a:r>
              <a:rPr lang="en-US" dirty="0"/>
              <a:t>Exercise </a:t>
            </a:r>
          </a:p>
          <a:p>
            <a:r>
              <a:rPr lang="en-US" dirty="0"/>
              <a:t>Communication</a:t>
            </a:r>
          </a:p>
          <a:p>
            <a:r>
              <a:rPr lang="en-US" dirty="0"/>
              <a:t>Learn by getting your hands dirty</a:t>
            </a:r>
          </a:p>
          <a:p>
            <a:r>
              <a:rPr lang="en-US" dirty="0"/>
              <a:t>Half knowledge is dangerous</a:t>
            </a:r>
          </a:p>
          <a:p>
            <a:endParaRPr lang="en-US" dirty="0"/>
          </a:p>
          <a:p>
            <a:pPr marL="139700" indent="0">
              <a:buNone/>
            </a:pPr>
            <a:endParaRPr lang="en-US" dirty="0"/>
          </a:p>
          <a:p>
            <a:pPr marL="139700" indent="0">
              <a:buNone/>
            </a:pPr>
            <a:endParaRPr lang="en-US" dirty="0"/>
          </a:p>
        </p:txBody>
      </p:sp>
    </p:spTree>
    <p:extLst>
      <p:ext uri="{BB962C8B-B14F-4D97-AF65-F5344CB8AC3E}">
        <p14:creationId xmlns:p14="http://schemas.microsoft.com/office/powerpoint/2010/main" val="86803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136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Agile mostly focuses on SDLC whereas Devops talks about automation and continuous improvement.</a:t>
            </a:r>
          </a:p>
        </p:txBody>
      </p:sp>
    </p:spTree>
    <p:extLst>
      <p:ext uri="{BB962C8B-B14F-4D97-AF65-F5344CB8AC3E}">
        <p14:creationId xmlns:p14="http://schemas.microsoft.com/office/powerpoint/2010/main" val="31017734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Agile mostly focuses on SDLC whereas Devops talks about automation and continuous improvement.</a:t>
            </a:r>
          </a:p>
        </p:txBody>
      </p:sp>
    </p:spTree>
    <p:extLst>
      <p:ext uri="{BB962C8B-B14F-4D97-AF65-F5344CB8AC3E}">
        <p14:creationId xmlns:p14="http://schemas.microsoft.com/office/powerpoint/2010/main" val="1890412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Devops compliment agile:</a:t>
            </a:r>
          </a:p>
          <a:p>
            <a:pPr marL="139700" indent="0">
              <a:buNone/>
            </a:pPr>
            <a:r>
              <a:rPr lang="en-US" dirty="0"/>
              <a:t>------------------------</a:t>
            </a:r>
          </a:p>
          <a:p>
            <a:pPr marL="139700" indent="0">
              <a:buNone/>
            </a:pPr>
            <a:r>
              <a:rPr lang="en-US" dirty="0"/>
              <a:t>1. Teams have different mindset:</a:t>
            </a:r>
          </a:p>
          <a:p>
            <a:pPr marL="139700" indent="0">
              <a:buNone/>
            </a:pPr>
            <a:r>
              <a:rPr lang="en-US" dirty="0"/>
              <a:t>	Customer - Business</a:t>
            </a:r>
          </a:p>
          <a:p>
            <a:pPr marL="139700" indent="0">
              <a:buNone/>
            </a:pPr>
            <a:r>
              <a:rPr lang="en-US" dirty="0"/>
              <a:t>	Business Owner - Revenue</a:t>
            </a:r>
          </a:p>
          <a:p>
            <a:pPr marL="139700" indent="0">
              <a:buNone/>
            </a:pPr>
            <a:r>
              <a:rPr lang="en-US" dirty="0"/>
              <a:t>	Dev Team - well structured and functioning code.</a:t>
            </a:r>
          </a:p>
          <a:p>
            <a:pPr marL="139700" indent="0">
              <a:buNone/>
            </a:pPr>
            <a:r>
              <a:rPr lang="en-US" dirty="0"/>
              <a:t>	Ops Team - Stable and secure Infra</a:t>
            </a:r>
          </a:p>
          <a:p>
            <a:pPr marL="139700" indent="0">
              <a:buNone/>
            </a:pPr>
            <a:r>
              <a:rPr lang="en-US" dirty="0"/>
              <a:t>	Boss - time to market &amp; secure and stable servers </a:t>
            </a:r>
            <a:r>
              <a:rPr lang="en-US"/>
              <a:t>from frequent </a:t>
            </a:r>
            <a:r>
              <a:rPr lang="en-US" dirty="0"/>
              <a:t>releases.</a:t>
            </a:r>
          </a:p>
          <a:p>
            <a:pPr marL="139700" indent="0">
              <a:buNone/>
            </a:pPr>
            <a:r>
              <a:rPr lang="en-US" dirty="0"/>
              <a:t>2. Release and deployment mismatch</a:t>
            </a:r>
          </a:p>
          <a:p>
            <a:pPr marL="139700" indent="0">
              <a:buNone/>
            </a:pPr>
            <a:r>
              <a:rPr lang="en-US" dirty="0"/>
              <a:t>3. unpredictable issues.</a:t>
            </a:r>
          </a:p>
          <a:p>
            <a:pPr marL="139700" indent="0">
              <a:buNone/>
            </a:pPr>
            <a:r>
              <a:rPr lang="en-US" dirty="0"/>
              <a:t>4. Blame game.</a:t>
            </a:r>
          </a:p>
          <a:p>
            <a:pPr marL="139700" indent="0">
              <a:buNone/>
            </a:pPr>
            <a:r>
              <a:rPr lang="en-US" dirty="0"/>
              <a:t>5. Lack of monitoring and feedback.</a:t>
            </a:r>
          </a:p>
        </p:txBody>
      </p:sp>
    </p:spTree>
    <p:extLst>
      <p:ext uri="{BB962C8B-B14F-4D97-AF65-F5344CB8AC3E}">
        <p14:creationId xmlns:p14="http://schemas.microsoft.com/office/powerpoint/2010/main" val="2599504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r>
              <a:rPr lang="en-US" dirty="0"/>
              <a:t>Organization Requirements:</a:t>
            </a:r>
          </a:p>
          <a:p>
            <a:pPr marL="139700" indent="0">
              <a:buNone/>
            </a:pPr>
            <a:r>
              <a:rPr lang="en-US" dirty="0"/>
              <a:t>-------------------------------</a:t>
            </a:r>
          </a:p>
          <a:p>
            <a:r>
              <a:rPr lang="en-US" dirty="0"/>
              <a:t>1. Reliable and high-quality product which can be frequently upgraded.</a:t>
            </a:r>
          </a:p>
          <a:p>
            <a:r>
              <a:rPr lang="en-US" dirty="0"/>
              <a:t>2. Software delivery with premium quality.</a:t>
            </a:r>
          </a:p>
          <a:p>
            <a:r>
              <a:rPr lang="en-US" dirty="0"/>
              <a:t>3. Smooth development and quick feedback mechanism .</a:t>
            </a:r>
          </a:p>
          <a:p>
            <a:endParaRPr lang="en-US" dirty="0"/>
          </a:p>
          <a:p>
            <a:pPr marL="139700" indent="0">
              <a:buNone/>
            </a:pPr>
            <a:r>
              <a:rPr lang="en-US" dirty="0"/>
              <a:t>Problems faced by Product Development Team :</a:t>
            </a:r>
          </a:p>
          <a:p>
            <a:pPr marL="139700" indent="0">
              <a:buNone/>
            </a:pPr>
            <a:r>
              <a:rPr lang="en-US" dirty="0"/>
              <a:t>--------------------------------------------</a:t>
            </a:r>
          </a:p>
          <a:p>
            <a:pPr marL="139700" indent="0">
              <a:buNone/>
            </a:pPr>
            <a:r>
              <a:rPr lang="en-US" dirty="0"/>
              <a:t>1. As the development progresses managing, and tracking change becomes difficult.</a:t>
            </a:r>
          </a:p>
          <a:p>
            <a:pPr marL="139700" indent="0">
              <a:buNone/>
            </a:pPr>
            <a:r>
              <a:rPr lang="en-US" dirty="0"/>
              <a:t>2. Incremental builds are difficult to test and deploy.</a:t>
            </a:r>
          </a:p>
          <a:p>
            <a:pPr marL="139700" indent="0">
              <a:buNone/>
            </a:pPr>
            <a:r>
              <a:rPr lang="en-US" dirty="0"/>
              <a:t>3. Manual testing is time consuming and lacks quality.</a:t>
            </a:r>
          </a:p>
          <a:p>
            <a:pPr marL="139700" indent="0">
              <a:buNone/>
            </a:pPr>
            <a:r>
              <a:rPr lang="en-US" dirty="0"/>
              <a:t>4. Environment consistency ,adaptability and scalability is never tested, which leads to environment related issues .</a:t>
            </a:r>
          </a:p>
        </p:txBody>
      </p:sp>
    </p:spTree>
    <p:extLst>
      <p:ext uri="{BB962C8B-B14F-4D97-AF65-F5344CB8AC3E}">
        <p14:creationId xmlns:p14="http://schemas.microsoft.com/office/powerpoint/2010/main" val="1564292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
        <p:nvSpPr>
          <p:cNvPr id="85" name="Google Shape;85;p10"/>
          <p:cNvSpPr/>
          <p:nvPr/>
        </p:nvSpPr>
        <p:spPr>
          <a:xfrm>
            <a:off x="-2355" y="0"/>
            <a:ext cx="5209571" cy="983354"/>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86" name="Google Shape;86;p10"/>
          <p:cNvSpPr/>
          <p:nvPr/>
        </p:nvSpPr>
        <p:spPr>
          <a:xfrm>
            <a:off x="-6025" y="2"/>
            <a:ext cx="4445394" cy="1085644"/>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87" name="Google Shape;87;p10"/>
          <p:cNvSpPr/>
          <p:nvPr/>
        </p:nvSpPr>
        <p:spPr>
          <a:xfrm>
            <a:off x="6375475" y="4745747"/>
            <a:ext cx="2548913" cy="400879"/>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88" name="Google Shape;88;p10"/>
          <p:cNvSpPr/>
          <p:nvPr/>
        </p:nvSpPr>
        <p:spPr>
          <a:xfrm>
            <a:off x="7341180" y="4767304"/>
            <a:ext cx="1821096" cy="395811"/>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89" name="Google Shape;89;p10"/>
          <p:cNvSpPr/>
          <p:nvPr/>
        </p:nvSpPr>
        <p:spPr>
          <a:xfrm>
            <a:off x="8340717" y="4204075"/>
            <a:ext cx="818444" cy="959061"/>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sp>
        <p:nvSpPr>
          <p:cNvPr id="90" name="Google Shape;90;p10"/>
          <p:cNvSpPr/>
          <p:nvPr/>
        </p:nvSpPr>
        <p:spPr>
          <a:xfrm>
            <a:off x="1559025" y="-6025"/>
            <a:ext cx="4116775" cy="944875"/>
          </a:xfrm>
          <a:custGeom>
            <a:avLst/>
            <a:gdLst/>
            <a:ahLst/>
            <a:cxnLst/>
            <a:rect l="l" t="t" r="r" b="b"/>
            <a:pathLst>
              <a:path w="164671" h="37795" extrusionOk="0">
                <a:moveTo>
                  <a:pt x="0" y="241"/>
                </a:moveTo>
                <a:lnTo>
                  <a:pt x="132407" y="37795"/>
                </a:lnTo>
                <a:lnTo>
                  <a:pt x="164671" y="0"/>
                </a:lnTo>
                <a:lnTo>
                  <a:pt x="160329" y="241"/>
                </a:lnTo>
                <a:close/>
              </a:path>
            </a:pathLst>
          </a:custGeom>
          <a:solidFill>
            <a:srgbClr val="00AE9D">
              <a:alpha val="83460"/>
            </a:srgbClr>
          </a:solidFill>
          <a:ln>
            <a:noFill/>
          </a:ln>
        </p:spPr>
      </p:sp>
      <p:sp>
        <p:nvSpPr>
          <p:cNvPr id="91" name="Google Shape;91;p10"/>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61710-B03A-4A12-9D41-4EDA1056434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57AF812-189F-4E39-AE44-E9AA7995F2AF}"/>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C35BD17-77E7-4C8A-A14A-8CD96AADC39A}"/>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28976239-686B-4E79-8488-92125A013998}"/>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6" name="Footer Placeholder 5">
            <a:extLst>
              <a:ext uri="{FF2B5EF4-FFF2-40B4-BE49-F238E27FC236}">
                <a16:creationId xmlns:a16="http://schemas.microsoft.com/office/drawing/2014/main" id="{1C366305-4AB1-4183-BDF6-3A1B36A26D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92DDAC-BA8D-47B0-99C0-931DD444DF36}"/>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2811060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20F1-B7B2-4A70-86E3-9DE12F77906E}"/>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9343292A-9280-4CB4-9226-D3FBAB216A92}"/>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E242CF30-06A5-4556-BD65-6778336C01D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9481354-14EA-4B3A-82CB-103D8E8E8A05}"/>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6" name="Footer Placeholder 5">
            <a:extLst>
              <a:ext uri="{FF2B5EF4-FFF2-40B4-BE49-F238E27FC236}">
                <a16:creationId xmlns:a16="http://schemas.microsoft.com/office/drawing/2014/main" id="{F971CFE8-E862-444F-A474-69C99F8051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3ECB94-FBFB-41BD-B14D-C997FE5D72F0}"/>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20459798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D3E14-3A13-4A6A-BD9D-FBB397E3D7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EC36A69-0839-4F41-A435-746D381094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F29AFD-43A8-48B0-99B0-8D2609CBD23E}"/>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5" name="Footer Placeholder 4">
            <a:extLst>
              <a:ext uri="{FF2B5EF4-FFF2-40B4-BE49-F238E27FC236}">
                <a16:creationId xmlns:a16="http://schemas.microsoft.com/office/drawing/2014/main" id="{D7963DD8-1CB3-4646-9D20-70EB92C317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4998B-17EA-47AD-822D-144D400BE5C4}"/>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22127412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4883DC9-32DF-4D41-A3AF-25D3B7B486F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9509876-4FF8-4A80-BF24-2509B9AC4787}"/>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4E2150-6761-4964-BC02-BFCCC957D8DE}"/>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5" name="Footer Placeholder 4">
            <a:extLst>
              <a:ext uri="{FF2B5EF4-FFF2-40B4-BE49-F238E27FC236}">
                <a16:creationId xmlns:a16="http://schemas.microsoft.com/office/drawing/2014/main" id="{935CD0E4-891D-4B70-86C9-EDE4F4F422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2BE131-1F16-4A46-BEF6-DAB9AFE04914}"/>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2426602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9144000" cy="51435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useBgFill="1">
        <p:nvSpPr>
          <p:cNvPr id="10" name="Rectangle 9"/>
          <p:cNvSpPr/>
          <p:nvPr/>
        </p:nvSpPr>
        <p:spPr>
          <a:xfrm>
            <a:off x="980902" y="950797"/>
            <a:ext cx="7182197" cy="3230963"/>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085851" y="1058711"/>
            <a:ext cx="6972300" cy="3026078"/>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3851910" y="950798"/>
            <a:ext cx="1440180"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3937635" y="950797"/>
            <a:ext cx="1268730" cy="461951"/>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221827" y="1683623"/>
            <a:ext cx="6700347" cy="1827924"/>
          </a:xfrm>
        </p:spPr>
        <p:txBody>
          <a:bodyPr tIns="45720" bIns="45720" anchor="ctr">
            <a:normAutofit/>
          </a:bodyPr>
          <a:lstStyle>
            <a:lvl1pPr algn="ctr">
              <a:lnSpc>
                <a:spcPct val="83000"/>
              </a:lnSpc>
              <a:defRPr lang="en-US" sz="5100" b="0" kern="1200" cap="all" spc="-75"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221826" y="3511547"/>
            <a:ext cx="6702635" cy="342901"/>
          </a:xfrm>
        </p:spPr>
        <p:txBody>
          <a:bodyPr>
            <a:normAutofit/>
          </a:bodyPr>
          <a:lstStyle>
            <a:lvl1pPr marL="0" indent="0" algn="ctr">
              <a:spcBef>
                <a:spcPts val="0"/>
              </a:spcBef>
              <a:buNone/>
              <a:defRPr sz="1350" spc="60" baseline="0">
                <a:solidFill>
                  <a:schemeClr val="tx1">
                    <a:lumMod val="95000"/>
                    <a:lumOff val="5000"/>
                  </a:schemeClr>
                </a:solidFill>
              </a:defRPr>
            </a:lvl1pPr>
            <a:lvl2pPr marL="342900" indent="0" algn="ctr">
              <a:buNone/>
              <a:defRPr sz="1200"/>
            </a:lvl2pPr>
            <a:lvl3pPr marL="685800" indent="0" algn="ctr">
              <a:buNone/>
              <a:defRPr sz="120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20" name="Date Placeholder 19"/>
          <p:cNvSpPr>
            <a:spLocks noGrp="1"/>
          </p:cNvSpPr>
          <p:nvPr>
            <p:ph type="dt" sz="half" idx="10"/>
          </p:nvPr>
        </p:nvSpPr>
        <p:spPr>
          <a:xfrm>
            <a:off x="3989070" y="1005942"/>
            <a:ext cx="1165860" cy="364160"/>
          </a:xfrm>
        </p:spPr>
        <p:txBody>
          <a:bodyPr/>
          <a:lstStyle>
            <a:lvl1pPr algn="ctr">
              <a:defRPr sz="975" spc="0" baseline="0">
                <a:solidFill>
                  <a:srgbClr val="FFFFFF"/>
                </a:solidFill>
                <a:latin typeface="+mn-lt"/>
              </a:defRPr>
            </a:lvl1pPr>
          </a:lstStyle>
          <a:p>
            <a:fld id="{EA0C0817-A112-4847-8014-A94B7D2A4EA3}" type="datetime1">
              <a:rPr lang="en-US" smtClean="0"/>
              <a:t>1/30/2022</a:t>
            </a:fld>
            <a:endParaRPr lang="en-US" dirty="0"/>
          </a:p>
        </p:txBody>
      </p:sp>
      <p:sp>
        <p:nvSpPr>
          <p:cNvPr id="21" name="Footer Placeholder 20"/>
          <p:cNvSpPr>
            <a:spLocks noGrp="1"/>
          </p:cNvSpPr>
          <p:nvPr>
            <p:ph type="ftr" sz="quarter" idx="11"/>
          </p:nvPr>
        </p:nvSpPr>
        <p:spPr>
          <a:xfrm>
            <a:off x="1221826" y="3883056"/>
            <a:ext cx="4297721" cy="17145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6455190" y="3883056"/>
            <a:ext cx="1466985" cy="17145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0579964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68BB3-204A-4CC7-9CB3-37998CFC5DCE}"/>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E2B623DC-E3B8-4E6B-A2E7-A5BD2334FA74}"/>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0CC3490-76E2-44A6-A22B-FBC980558EFB}"/>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5" name="Footer Placeholder 4">
            <a:extLst>
              <a:ext uri="{FF2B5EF4-FFF2-40B4-BE49-F238E27FC236}">
                <a16:creationId xmlns:a16="http://schemas.microsoft.com/office/drawing/2014/main" id="{EC9DAAAB-A2F5-47F6-ADD8-AD565DF010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4B39A9-C05F-4C83-8247-A0C72DE5BF87}"/>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2802291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CA4B4-89D4-4880-A487-1F933F151C6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EA8B61-0310-4D37-A3E2-8FC110A249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141A5-8CF4-4417-9FB1-AA4D70484EFC}"/>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5" name="Footer Placeholder 4">
            <a:extLst>
              <a:ext uri="{FF2B5EF4-FFF2-40B4-BE49-F238E27FC236}">
                <a16:creationId xmlns:a16="http://schemas.microsoft.com/office/drawing/2014/main" id="{BAE1ED24-541D-4E9E-AE31-0CD2386DA2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B073263-0C7A-424F-87E3-FA66FCA36F23}"/>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935636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6CC340-E038-4A4C-BA35-1D03415D128E}"/>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92D0E90D-9F14-4871-89AF-9F81E87FE421}"/>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59F8086-BA8C-4AEE-BAEA-F4C33D02A217}"/>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5" name="Footer Placeholder 4">
            <a:extLst>
              <a:ext uri="{FF2B5EF4-FFF2-40B4-BE49-F238E27FC236}">
                <a16:creationId xmlns:a16="http://schemas.microsoft.com/office/drawing/2014/main" id="{855900C1-EF89-4707-A072-E01187B57D8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D2F105-251F-489F-9A0E-7D2E5A91A991}"/>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2753824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7EF21-56FB-400D-A3AA-3AABA55BC63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61023D-DF4F-4505-8F85-3A1B4D318B8F}"/>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08AFB5-F838-42CD-AAF7-6D064353A1C3}"/>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FD1EFB3-09BF-4449-8D59-25C5D23EE5CE}"/>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6" name="Footer Placeholder 5">
            <a:extLst>
              <a:ext uri="{FF2B5EF4-FFF2-40B4-BE49-F238E27FC236}">
                <a16:creationId xmlns:a16="http://schemas.microsoft.com/office/drawing/2014/main" id="{2FBDC4A3-2F89-4634-AF48-E37F9E2933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ADD927-8AEB-4647-9F2D-81A8A79A66D3}"/>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20630456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602FC-9776-44CD-9CDB-77A99424CCC2}"/>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243BB5-EFE3-4D2E-B317-1D6FED5236C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0A2A702-6964-495D-8391-8E7F05DBADC8}"/>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F601C1-081B-4FB1-BCC3-27F0576F962F}"/>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A67DE85E-F9BF-424D-9D2E-43FB75B12E4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BBAE15-9079-428A-8FA2-B63A0D75EF8C}"/>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8" name="Footer Placeholder 7">
            <a:extLst>
              <a:ext uri="{FF2B5EF4-FFF2-40B4-BE49-F238E27FC236}">
                <a16:creationId xmlns:a16="http://schemas.microsoft.com/office/drawing/2014/main" id="{B87E173D-574B-45FC-BFF8-E6FD6FE3ABD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845D77-C2FB-48A7-A263-76C94B368ACB}"/>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29696747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5D7DB-58D8-481F-8D72-5DE28EA43CB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B2D9F0-2E75-4C52-A4AC-3264FD05F971}"/>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4" name="Footer Placeholder 3">
            <a:extLst>
              <a:ext uri="{FF2B5EF4-FFF2-40B4-BE49-F238E27FC236}">
                <a16:creationId xmlns:a16="http://schemas.microsoft.com/office/drawing/2014/main" id="{61FD32DE-FF6B-4A20-AA3A-9421C32BDC0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2A732FE-65BD-4ED0-AF76-CA4C487F42F5}"/>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189758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CDADF9-E941-4C25-A4BD-625BBCECA7E7}"/>
              </a:ext>
            </a:extLst>
          </p:cNvPr>
          <p:cNvSpPr>
            <a:spLocks noGrp="1"/>
          </p:cNvSpPr>
          <p:nvPr>
            <p:ph type="dt" sz="half" idx="10"/>
          </p:nvPr>
        </p:nvSpPr>
        <p:spPr/>
        <p:txBody>
          <a:bodyPr/>
          <a:lstStyle/>
          <a:p>
            <a:fld id="{6516D10E-2EDE-41BD-B8B7-4ABCBAA61C7D}" type="datetimeFigureOut">
              <a:rPr lang="en-US" smtClean="0"/>
              <a:t>1/30/2022</a:t>
            </a:fld>
            <a:endParaRPr lang="en-US"/>
          </a:p>
        </p:txBody>
      </p:sp>
      <p:sp>
        <p:nvSpPr>
          <p:cNvPr id="3" name="Footer Placeholder 2">
            <a:extLst>
              <a:ext uri="{FF2B5EF4-FFF2-40B4-BE49-F238E27FC236}">
                <a16:creationId xmlns:a16="http://schemas.microsoft.com/office/drawing/2014/main" id="{B7987A7E-E994-42AD-8DC6-CA9A3F2805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74447A-F5EF-434F-90B3-6025BF96169B}"/>
              </a:ext>
            </a:extLst>
          </p:cNvPr>
          <p:cNvSpPr>
            <a:spLocks noGrp="1"/>
          </p:cNvSpPr>
          <p:nvPr>
            <p:ph type="sldNum" sz="quarter" idx="12"/>
          </p:nvPr>
        </p:nvSpPr>
        <p:spPr/>
        <p:txBody>
          <a:bodyPr/>
          <a:lstStyle/>
          <a:p>
            <a:fld id="{87AA5827-8DB1-447A-839A-5731305DA5F0}" type="slidenum">
              <a:rPr lang="en-US" smtClean="0"/>
              <a:t>‹#›</a:t>
            </a:fld>
            <a:endParaRPr lang="en-US"/>
          </a:p>
        </p:txBody>
      </p:sp>
    </p:spTree>
    <p:extLst>
      <p:ext uri="{BB962C8B-B14F-4D97-AF65-F5344CB8AC3E}">
        <p14:creationId xmlns:p14="http://schemas.microsoft.com/office/powerpoint/2010/main" val="10400272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886650" y="1598408"/>
            <a:ext cx="7370700" cy="33273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marL="914400" lvl="1"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marL="1371600" lvl="2" indent="-3810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marL="1828800" lvl="3"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marL="2286000" lvl="4"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marL="2743200" lvl="5"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marL="3200400" lvl="6"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marL="3657600" lvl="7"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marL="4114800" lvl="8" indent="-381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a:endParaRPr/>
          </a:p>
        </p:txBody>
      </p:sp>
      <p:sp>
        <p:nvSpPr>
          <p:cNvPr id="7" name="Google Shape;7;p1"/>
          <p:cNvSpPr txBox="1">
            <a:spLocks noGrp="1"/>
          </p:cNvSpPr>
          <p:nvPr>
            <p:ph type="title"/>
          </p:nvPr>
        </p:nvSpPr>
        <p:spPr>
          <a:xfrm>
            <a:off x="886650" y="398400"/>
            <a:ext cx="7370700" cy="8574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sz="2400" b="1">
                <a:solidFill>
                  <a:srgbClr val="FFFFFF"/>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27122" y="4749851"/>
            <a:ext cx="548700" cy="393600"/>
          </a:xfrm>
          <a:prstGeom prst="rect">
            <a:avLst/>
          </a:prstGeom>
          <a:noFill/>
          <a:ln>
            <a:noFill/>
          </a:ln>
        </p:spPr>
        <p:txBody>
          <a:bodyPr spcFirstLastPara="1" wrap="square" lIns="91425" tIns="91425" rIns="91425" bIns="91425" anchor="t" anchorCtr="0">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6" r:id="rId1"/>
    <p:sldLayoutId id="2147483670"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7C6630-D71D-404B-A44E-E87B178EB07E}"/>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A007E1B-388A-4A4F-9F64-7C6D2DC15887}"/>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E9FB3C-D2C5-473A-B603-1E46DE88C22F}"/>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516D10E-2EDE-41BD-B8B7-4ABCBAA61C7D}" type="datetimeFigureOut">
              <a:rPr lang="en-US" smtClean="0"/>
              <a:t>1/30/2022</a:t>
            </a:fld>
            <a:endParaRPr lang="en-US"/>
          </a:p>
        </p:txBody>
      </p:sp>
      <p:sp>
        <p:nvSpPr>
          <p:cNvPr id="5" name="Footer Placeholder 4">
            <a:extLst>
              <a:ext uri="{FF2B5EF4-FFF2-40B4-BE49-F238E27FC236}">
                <a16:creationId xmlns:a16="http://schemas.microsoft.com/office/drawing/2014/main" id="{ADE3AD5A-1A58-46F7-A385-C285AB98A0E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95DAD5-64A7-4CA4-86E1-EB1DEAF5DFA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87AA5827-8DB1-447A-839A-5731305DA5F0}" type="slidenum">
              <a:rPr lang="en-US" smtClean="0"/>
              <a:t>‹#›</a:t>
            </a:fld>
            <a:endParaRPr lang="en-US"/>
          </a:p>
        </p:txBody>
      </p:sp>
    </p:spTree>
    <p:extLst>
      <p:ext uri="{BB962C8B-B14F-4D97-AF65-F5344CB8AC3E}">
        <p14:creationId xmlns:p14="http://schemas.microsoft.com/office/powerpoint/2010/main" val="3725157271"/>
      </p:ext>
    </p:extLst>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8" Type="http://schemas.openxmlformats.org/officeDocument/2006/relationships/image" Target="../media/image31.jpeg"/><Relationship Id="rId13" Type="http://schemas.openxmlformats.org/officeDocument/2006/relationships/image" Target="../media/image36.jp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 Id="rId14" Type="http://schemas.openxmlformats.org/officeDocument/2006/relationships/image" Target="../media/image37.jpg"/></Relationships>
</file>

<file path=ppt/slides/_rels/slide2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4.png"/><Relationship Id="rId18" Type="http://schemas.openxmlformats.org/officeDocument/2006/relationships/image" Target="../media/image37.jpg"/><Relationship Id="rId26"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0.png"/><Relationship Id="rId7" Type="http://schemas.openxmlformats.org/officeDocument/2006/relationships/image" Target="../media/image30.png"/><Relationship Id="rId12" Type="http://schemas.openxmlformats.org/officeDocument/2006/relationships/image" Target="../media/image36.jpg"/><Relationship Id="rId17" Type="http://schemas.openxmlformats.org/officeDocument/2006/relationships/image" Target="../media/image38.png"/><Relationship Id="rId25" Type="http://schemas.openxmlformats.org/officeDocument/2006/relationships/image" Target="../media/image33.png"/><Relationship Id="rId2" Type="http://schemas.openxmlformats.org/officeDocument/2006/relationships/notesSlide" Target="../notesSlides/notesSlide21.xml"/><Relationship Id="rId16" Type="http://schemas.openxmlformats.org/officeDocument/2006/relationships/image" Target="../media/image47.png"/><Relationship Id="rId20" Type="http://schemas.openxmlformats.org/officeDocument/2006/relationships/image" Target="../media/image49.png"/><Relationship Id="rId29" Type="http://schemas.openxmlformats.org/officeDocument/2006/relationships/image" Target="../media/image35.png"/><Relationship Id="rId1" Type="http://schemas.openxmlformats.org/officeDocument/2006/relationships/slideLayout" Target="../slideLayouts/slideLayout9.xml"/><Relationship Id="rId6" Type="http://schemas.openxmlformats.org/officeDocument/2006/relationships/image" Target="../media/image31.jpeg"/><Relationship Id="rId11" Type="http://schemas.openxmlformats.org/officeDocument/2006/relationships/image" Target="../media/image43.png"/><Relationship Id="rId24" Type="http://schemas.openxmlformats.org/officeDocument/2006/relationships/image" Target="../media/image53.jpg"/><Relationship Id="rId5" Type="http://schemas.openxmlformats.org/officeDocument/2006/relationships/image" Target="../media/image29.png"/><Relationship Id="rId15" Type="http://schemas.openxmlformats.org/officeDocument/2006/relationships/image" Target="../media/image46.png"/><Relationship Id="rId23" Type="http://schemas.openxmlformats.org/officeDocument/2006/relationships/image" Target="../media/image52.png"/><Relationship Id="rId28" Type="http://schemas.openxmlformats.org/officeDocument/2006/relationships/image" Target="../media/image32.png"/><Relationship Id="rId10" Type="http://schemas.openxmlformats.org/officeDocument/2006/relationships/image" Target="../media/image42.jpg"/><Relationship Id="rId19" Type="http://schemas.openxmlformats.org/officeDocument/2006/relationships/image" Target="../media/image48.png"/><Relationship Id="rId4" Type="http://schemas.openxmlformats.org/officeDocument/2006/relationships/image" Target="../media/image40.jpeg"/><Relationship Id="rId9" Type="http://schemas.openxmlformats.org/officeDocument/2006/relationships/image" Target="../media/image41.png"/><Relationship Id="rId14" Type="http://schemas.openxmlformats.org/officeDocument/2006/relationships/image" Target="../media/image45.png"/><Relationship Id="rId22" Type="http://schemas.openxmlformats.org/officeDocument/2006/relationships/image" Target="../media/image51.png"/><Relationship Id="rId27" Type="http://schemas.openxmlformats.org/officeDocument/2006/relationships/image" Target="../media/image55.jpg"/></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hemeOverride" Target="../theme/themeOverride1.xml"/><Relationship Id="rId5" Type="http://schemas.openxmlformats.org/officeDocument/2006/relationships/image" Target="../media/image69.jpeg"/><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5.jp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pic>
        <p:nvPicPr>
          <p:cNvPr id="6" name="Picture 5" descr="A picture containing text, person, person, white&#10;&#10;Description automatically generated">
            <a:extLst>
              <a:ext uri="{FF2B5EF4-FFF2-40B4-BE49-F238E27FC236}">
                <a16:creationId xmlns:a16="http://schemas.microsoft.com/office/drawing/2014/main" id="{8016910E-DC50-455C-890E-83515B734B67}"/>
              </a:ext>
            </a:extLst>
          </p:cNvPr>
          <p:cNvPicPr>
            <a:picLocks noChangeAspect="1"/>
          </p:cNvPicPr>
          <p:nvPr/>
        </p:nvPicPr>
        <p:blipFill rotWithShape="1">
          <a:blip r:embed="rId3">
            <a:extLst>
              <a:ext uri="{28A0092B-C50C-407E-A947-70E740481C1C}">
                <a14:useLocalDpi xmlns:a14="http://schemas.microsoft.com/office/drawing/2010/main" val="0"/>
              </a:ext>
            </a:extLst>
          </a:blip>
          <a:srcRect r="4" b="3065"/>
          <a:stretch/>
        </p:blipFill>
        <p:spPr>
          <a:xfrm>
            <a:off x="46374" y="2872111"/>
            <a:ext cx="2064657" cy="2001455"/>
          </a:xfrm>
          <a:prstGeom prst="rect">
            <a:avLst/>
          </a:prstGeom>
        </p:spPr>
      </p:pic>
      <p:grpSp>
        <p:nvGrpSpPr>
          <p:cNvPr id="48" name="Group 47">
            <a:extLst>
              <a:ext uri="{FF2B5EF4-FFF2-40B4-BE49-F238E27FC236}">
                <a16:creationId xmlns:a16="http://schemas.microsoft.com/office/drawing/2014/main" id="{4724F874-E407-41A5-918C-1CF5DF5269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0"/>
            <a:ext cx="822960" cy="822960"/>
            <a:chOff x="11094720" y="0"/>
            <a:chExt cx="1097280" cy="1097280"/>
          </a:xfrm>
        </p:grpSpPr>
        <p:sp>
          <p:nvSpPr>
            <p:cNvPr id="49" name="Isosceles Triangle 48">
              <a:extLst>
                <a:ext uri="{FF2B5EF4-FFF2-40B4-BE49-F238E27FC236}">
                  <a16:creationId xmlns:a16="http://schemas.microsoft.com/office/drawing/2014/main" id="{EBB12D3E-DD63-469B-A687-14E38AE471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1094720" y="0"/>
              <a:ext cx="1097280" cy="1097280"/>
            </a:xfrm>
            <a:prstGeom prst="triangle">
              <a:avLst>
                <a:gd name="adj" fmla="val 10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50" name="Rectangle 49">
              <a:extLst>
                <a:ext uri="{FF2B5EF4-FFF2-40B4-BE49-F238E27FC236}">
                  <a16:creationId xmlns:a16="http://schemas.microsoft.com/office/drawing/2014/main" id="{2CC10F17-490D-41AE-9B38-7F39AF7384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189552" y="127618"/>
              <a:ext cx="457894" cy="45789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sp>
        <p:nvSpPr>
          <p:cNvPr id="2" name="TextBox 1">
            <a:extLst>
              <a:ext uri="{FF2B5EF4-FFF2-40B4-BE49-F238E27FC236}">
                <a16:creationId xmlns:a16="http://schemas.microsoft.com/office/drawing/2014/main" id="{2B775E00-8E4B-4880-A4CF-EB6623E8CCAD}"/>
              </a:ext>
            </a:extLst>
          </p:cNvPr>
          <p:cNvSpPr txBox="1"/>
          <p:nvPr/>
        </p:nvSpPr>
        <p:spPr>
          <a:xfrm>
            <a:off x="1851660" y="267424"/>
            <a:ext cx="7245966" cy="4445060"/>
          </a:xfrm>
          <a:prstGeom prst="rect">
            <a:avLst/>
          </a:prstGeom>
        </p:spPr>
        <p:txBody>
          <a:bodyPr vert="horz" lIns="68580" tIns="34290" rIns="68580" bIns="34290" rtlCol="0">
            <a:normAutofit/>
          </a:bodyPr>
          <a:lstStyle/>
          <a:p>
            <a:pPr defTabSz="685800">
              <a:lnSpc>
                <a:spcPct val="90000"/>
              </a:lnSpc>
              <a:spcAft>
                <a:spcPts val="450"/>
              </a:spcAft>
              <a:buClrTx/>
            </a:pPr>
            <a:r>
              <a:rPr lang="en-US" sz="3000" kern="1200" dirty="0">
                <a:solidFill>
                  <a:srgbClr val="0070C0"/>
                </a:solidFill>
                <a:latin typeface="Calibri" panose="020F0502020204030204"/>
                <a:ea typeface="+mn-ea"/>
                <a:cs typeface="+mn-cs"/>
              </a:rPr>
              <a:t>TWO – Minutes: Know your Trainer </a:t>
            </a:r>
          </a:p>
          <a:p>
            <a:pPr indent="-171450" defTabSz="685800">
              <a:lnSpc>
                <a:spcPct val="90000"/>
              </a:lnSpc>
              <a:spcAft>
                <a:spcPts val="450"/>
              </a:spcAft>
              <a:buClrTx/>
              <a:buFont typeface="Arial" panose="020B0604020202020204" pitchFamily="34" charset="0"/>
              <a:buChar char="•"/>
            </a:pPr>
            <a:endParaRPr lang="en-US" sz="1800" kern="1200" dirty="0">
              <a:solidFill>
                <a:prstClr val="black"/>
              </a:solidFill>
              <a:latin typeface="Calibri" panose="020F0502020204030204"/>
              <a:ea typeface="+mn-ea"/>
              <a:cs typeface="+mn-cs"/>
            </a:endParaRPr>
          </a:p>
          <a:p>
            <a:pPr marL="214313" indent="-171450" defTabSz="685800">
              <a:lnSpc>
                <a:spcPct val="90000"/>
              </a:lnSpc>
              <a:spcAft>
                <a:spcPts val="450"/>
              </a:spcAft>
              <a:buClrTx/>
              <a:buFont typeface="Arial" panose="020B0604020202020204" pitchFamily="34" charset="0"/>
              <a:buChar char="•"/>
            </a:pPr>
            <a:r>
              <a:rPr lang="en-US" sz="1800" kern="1200" dirty="0">
                <a:solidFill>
                  <a:prstClr val="black"/>
                </a:solidFill>
                <a:latin typeface="Calibri" panose="020F0502020204030204"/>
                <a:ea typeface="+mn-ea"/>
                <a:cs typeface="+mn-cs"/>
              </a:rPr>
              <a:t>My name is Kumar Vikas.</a:t>
            </a:r>
          </a:p>
          <a:p>
            <a:pPr marL="214313" indent="-171450" defTabSz="685800">
              <a:lnSpc>
                <a:spcPct val="90000"/>
              </a:lnSpc>
              <a:spcAft>
                <a:spcPts val="450"/>
              </a:spcAft>
              <a:buClrTx/>
              <a:buFont typeface="Arial" panose="020B0604020202020204" pitchFamily="34" charset="0"/>
              <a:buChar char="•"/>
            </a:pPr>
            <a:r>
              <a:rPr lang="en-US" sz="1800" kern="1200" dirty="0">
                <a:solidFill>
                  <a:prstClr val="black"/>
                </a:solidFill>
                <a:latin typeface="Calibri" panose="020F0502020204030204"/>
                <a:ea typeface="+mn-ea"/>
                <a:cs typeface="+mn-cs"/>
              </a:rPr>
              <a:t>Working as a Senior Cloud Architect for one of the BIG4s.</a:t>
            </a:r>
          </a:p>
          <a:p>
            <a:pPr marL="214313" indent="-171450" defTabSz="685800">
              <a:lnSpc>
                <a:spcPct val="90000"/>
              </a:lnSpc>
              <a:spcAft>
                <a:spcPts val="450"/>
              </a:spcAft>
              <a:buClrTx/>
              <a:buFont typeface="Arial" panose="020B0604020202020204" pitchFamily="34" charset="0"/>
              <a:buChar char="•"/>
            </a:pPr>
            <a:r>
              <a:rPr lang="en-US" sz="1800" kern="1200" dirty="0">
                <a:solidFill>
                  <a:prstClr val="black"/>
                </a:solidFill>
                <a:latin typeface="Calibri" panose="020F0502020204030204"/>
                <a:ea typeface="+mn-ea"/>
                <a:cs typeface="+mn-cs"/>
              </a:rPr>
              <a:t>Have 12 years of overall IT experience with expertise in Various cloud technologies, Dev ops, Python, etc.</a:t>
            </a:r>
          </a:p>
          <a:p>
            <a:pPr marL="214313" indent="-171450" defTabSz="685800">
              <a:lnSpc>
                <a:spcPct val="90000"/>
              </a:lnSpc>
              <a:spcAft>
                <a:spcPts val="450"/>
              </a:spcAft>
              <a:buClrTx/>
              <a:buFont typeface="Arial" panose="020B0604020202020204" pitchFamily="34" charset="0"/>
              <a:buChar char="•"/>
            </a:pPr>
            <a:r>
              <a:rPr lang="en-US" sz="1800" kern="1200" dirty="0">
                <a:solidFill>
                  <a:prstClr val="black"/>
                </a:solidFill>
                <a:latin typeface="Calibri" panose="020F0502020204030204"/>
                <a:ea typeface="+mn-ea"/>
                <a:cs typeface="+mn-cs"/>
              </a:rPr>
              <a:t>Worked with AWS &amp; Devops for many years now: Built websites, online gaming apps, data-engineering, migration of various enterprises.</a:t>
            </a:r>
          </a:p>
          <a:p>
            <a:pPr marL="214313" indent="-171450" defTabSz="685800">
              <a:lnSpc>
                <a:spcPct val="90000"/>
              </a:lnSpc>
              <a:spcAft>
                <a:spcPts val="450"/>
              </a:spcAft>
              <a:buClrTx/>
              <a:buFont typeface="Arial" panose="020B0604020202020204" pitchFamily="34" charset="0"/>
              <a:buChar char="•"/>
            </a:pPr>
            <a:r>
              <a:rPr lang="en-US" sz="1800" kern="1200" dirty="0">
                <a:solidFill>
                  <a:prstClr val="black"/>
                </a:solidFill>
                <a:latin typeface="Calibri" panose="020F0502020204030204"/>
                <a:ea typeface="+mn-ea"/>
                <a:cs typeface="+mn-cs"/>
              </a:rPr>
              <a:t>Passionate about teaching and sharing my knowledge with you, which I gathered HARD-WAY !!!!</a:t>
            </a:r>
          </a:p>
          <a:p>
            <a:pPr marL="214313" indent="-171450" defTabSz="685800">
              <a:lnSpc>
                <a:spcPct val="90000"/>
              </a:lnSpc>
              <a:spcAft>
                <a:spcPts val="450"/>
              </a:spcAft>
              <a:buClrTx/>
              <a:buFont typeface="Arial" panose="020B0604020202020204" pitchFamily="34" charset="0"/>
              <a:buChar char="•"/>
            </a:pPr>
            <a:endParaRPr lang="en-US" sz="1800" kern="1200" dirty="0">
              <a:solidFill>
                <a:prstClr val="black"/>
              </a:solidFill>
              <a:latin typeface="Calibri" panose="020F0502020204030204"/>
              <a:ea typeface="+mn-ea"/>
              <a:cs typeface="+mn-cs"/>
            </a:endParaRPr>
          </a:p>
        </p:txBody>
      </p:sp>
      <p:grpSp>
        <p:nvGrpSpPr>
          <p:cNvPr id="52" name="Group 51">
            <a:extLst>
              <a:ext uri="{FF2B5EF4-FFF2-40B4-BE49-F238E27FC236}">
                <a16:creationId xmlns:a16="http://schemas.microsoft.com/office/drawing/2014/main" id="{DC8D6E3B-FFED-480F-941D-FE376375B8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383455" y="3451123"/>
            <a:ext cx="760545" cy="1513185"/>
            <a:chOff x="11177940" y="4601497"/>
            <a:chExt cx="1014060" cy="2017580"/>
          </a:xfrm>
        </p:grpSpPr>
        <p:sp>
          <p:nvSpPr>
            <p:cNvPr id="53" name="Isosceles Triangle 5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54" name="Rectangle 5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grpSp>
    </p:spTree>
    <p:extLst>
      <p:ext uri="{BB962C8B-B14F-4D97-AF65-F5344CB8AC3E}">
        <p14:creationId xmlns:p14="http://schemas.microsoft.com/office/powerpoint/2010/main" val="3383584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519D31-190D-415C-BFD5-FD3A64BC0ECF}"/>
              </a:ext>
            </a:extLst>
          </p:cNvPr>
          <p:cNvPicPr>
            <a:picLocks noChangeAspect="1"/>
          </p:cNvPicPr>
          <p:nvPr/>
        </p:nvPicPr>
        <p:blipFill>
          <a:blip r:embed="rId3"/>
          <a:stretch>
            <a:fillRect/>
          </a:stretch>
        </p:blipFill>
        <p:spPr>
          <a:xfrm>
            <a:off x="-1" y="0"/>
            <a:ext cx="9253415" cy="5205046"/>
          </a:xfrm>
          <a:prstGeom prst="rect">
            <a:avLst/>
          </a:prstGeom>
        </p:spPr>
      </p:pic>
    </p:spTree>
    <p:extLst>
      <p:ext uri="{BB962C8B-B14F-4D97-AF65-F5344CB8AC3E}">
        <p14:creationId xmlns:p14="http://schemas.microsoft.com/office/powerpoint/2010/main" val="6669447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6" descr="Breaking Down Silos | Accenture">
            <a:extLst>
              <a:ext uri="{FF2B5EF4-FFF2-40B4-BE49-F238E27FC236}">
                <a16:creationId xmlns:a16="http://schemas.microsoft.com/office/drawing/2014/main" id="{B1374259-80D0-4F3D-B764-253C30641C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41460" cy="5213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8999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8EE552-DAB2-4457-91A4-847167EF2979}"/>
              </a:ext>
            </a:extLst>
          </p:cNvPr>
          <p:cNvPicPr>
            <a:picLocks noChangeAspect="1"/>
          </p:cNvPicPr>
          <p:nvPr/>
        </p:nvPicPr>
        <p:blipFill>
          <a:blip r:embed="rId3"/>
          <a:stretch>
            <a:fillRect/>
          </a:stretch>
        </p:blipFill>
        <p:spPr>
          <a:xfrm>
            <a:off x="0" y="-1"/>
            <a:ext cx="9214338" cy="5183065"/>
          </a:xfrm>
          <a:prstGeom prst="rect">
            <a:avLst/>
          </a:prstGeom>
        </p:spPr>
      </p:pic>
    </p:spTree>
    <p:extLst>
      <p:ext uri="{BB962C8B-B14F-4D97-AF65-F5344CB8AC3E}">
        <p14:creationId xmlns:p14="http://schemas.microsoft.com/office/powerpoint/2010/main" val="38591976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9E7572-E390-4833-A93F-1936BFE9093B}"/>
              </a:ext>
            </a:extLst>
          </p:cNvPr>
          <p:cNvPicPr>
            <a:picLocks noChangeAspect="1"/>
          </p:cNvPicPr>
          <p:nvPr/>
        </p:nvPicPr>
        <p:blipFill>
          <a:blip r:embed="rId3"/>
          <a:stretch>
            <a:fillRect/>
          </a:stretch>
        </p:blipFill>
        <p:spPr>
          <a:xfrm>
            <a:off x="-1" y="-1"/>
            <a:ext cx="9284677" cy="5222631"/>
          </a:xfrm>
          <a:prstGeom prst="rect">
            <a:avLst/>
          </a:prstGeom>
        </p:spPr>
      </p:pic>
    </p:spTree>
    <p:extLst>
      <p:ext uri="{BB962C8B-B14F-4D97-AF65-F5344CB8AC3E}">
        <p14:creationId xmlns:p14="http://schemas.microsoft.com/office/powerpoint/2010/main" val="16721206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DF33FC-C765-4730-9C2B-29D53B0C8262}"/>
              </a:ext>
            </a:extLst>
          </p:cNvPr>
          <p:cNvPicPr>
            <a:picLocks noChangeAspect="1"/>
          </p:cNvPicPr>
          <p:nvPr/>
        </p:nvPicPr>
        <p:blipFill>
          <a:blip r:embed="rId3"/>
          <a:stretch>
            <a:fillRect/>
          </a:stretch>
        </p:blipFill>
        <p:spPr>
          <a:xfrm>
            <a:off x="-1" y="-17584"/>
            <a:ext cx="9231923" cy="5213838"/>
          </a:xfrm>
          <a:prstGeom prst="rect">
            <a:avLst/>
          </a:prstGeom>
        </p:spPr>
      </p:pic>
    </p:spTree>
    <p:extLst>
      <p:ext uri="{BB962C8B-B14F-4D97-AF65-F5344CB8AC3E}">
        <p14:creationId xmlns:p14="http://schemas.microsoft.com/office/powerpoint/2010/main" val="2765690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3CFAA56-2734-435A-A9CD-BA5F35EC9491}"/>
              </a:ext>
            </a:extLst>
          </p:cNvPr>
          <p:cNvPicPr>
            <a:picLocks noChangeAspect="1"/>
          </p:cNvPicPr>
          <p:nvPr/>
        </p:nvPicPr>
        <p:blipFill>
          <a:blip r:embed="rId3"/>
          <a:stretch>
            <a:fillRect/>
          </a:stretch>
        </p:blipFill>
        <p:spPr>
          <a:xfrm>
            <a:off x="-36358" y="0"/>
            <a:ext cx="9206734" cy="5161084"/>
          </a:xfrm>
          <a:prstGeom prst="rect">
            <a:avLst/>
          </a:prstGeom>
        </p:spPr>
      </p:pic>
    </p:spTree>
    <p:extLst>
      <p:ext uri="{BB962C8B-B14F-4D97-AF65-F5344CB8AC3E}">
        <p14:creationId xmlns:p14="http://schemas.microsoft.com/office/powerpoint/2010/main" val="35806781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266" name="Picture 2" descr="What is DevOps? How is it different from Agile?">
            <a:extLst>
              <a:ext uri="{FF2B5EF4-FFF2-40B4-BE49-F238E27FC236}">
                <a16:creationId xmlns:a16="http://schemas.microsoft.com/office/drawing/2014/main" id="{DA26F2F0-7A0A-4A49-A8A0-6BDB737F5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963" y="0"/>
            <a:ext cx="9313609" cy="5213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697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3F7BF5CC-47B4-4494-93A7-5B8F486D19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9223131" cy="518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517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log. Page 11 from 105">
            <a:extLst>
              <a:ext uri="{FF2B5EF4-FFF2-40B4-BE49-F238E27FC236}">
                <a16:creationId xmlns:a16="http://schemas.microsoft.com/office/drawing/2014/main" id="{B19B546A-65AF-4F76-8727-CB3F08E3D0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272337" cy="5295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5817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1157A52-FEA5-4C4F-A0C0-C2D24BAA018F}"/>
              </a:ext>
            </a:extLst>
          </p:cNvPr>
          <p:cNvPicPr>
            <a:picLocks noChangeAspect="1"/>
          </p:cNvPicPr>
          <p:nvPr/>
        </p:nvPicPr>
        <p:blipFill>
          <a:blip r:embed="rId3"/>
          <a:stretch>
            <a:fillRect/>
          </a:stretch>
        </p:blipFill>
        <p:spPr>
          <a:xfrm>
            <a:off x="0" y="-1"/>
            <a:ext cx="9214338" cy="5169821"/>
          </a:xfrm>
          <a:prstGeom prst="rect">
            <a:avLst/>
          </a:prstGeom>
        </p:spPr>
      </p:pic>
    </p:spTree>
    <p:extLst>
      <p:ext uri="{BB962C8B-B14F-4D97-AF65-F5344CB8AC3E}">
        <p14:creationId xmlns:p14="http://schemas.microsoft.com/office/powerpoint/2010/main" val="3037960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1" name="Google Shape;111;p13"/>
          <p:cNvSpPr txBox="1">
            <a:spLocks noGrp="1"/>
          </p:cNvSpPr>
          <p:nvPr>
            <p:ph type="subTitle" idx="4294967295"/>
          </p:nvPr>
        </p:nvSpPr>
        <p:spPr>
          <a:xfrm>
            <a:off x="487181" y="1559642"/>
            <a:ext cx="8510019" cy="2358323"/>
          </a:xfrm>
          <a:prstGeom prst="rect">
            <a:avLst/>
          </a:prstGeom>
        </p:spPr>
        <p:txBody>
          <a:bodyPr spcFirstLastPara="1" wrap="square" lIns="91425" tIns="91425" rIns="91425" bIns="91425" anchor="t" anchorCtr="0">
            <a:noAutofit/>
          </a:bodyPr>
          <a:lstStyle/>
          <a:p>
            <a:pPr marL="76200" indent="0">
              <a:buNone/>
            </a:pPr>
            <a:r>
              <a:rPr lang="en-US" sz="4000" dirty="0">
                <a:solidFill>
                  <a:schemeClr val="accent2">
                    <a:lumMod val="75000"/>
                  </a:schemeClr>
                </a:solidFill>
                <a:latin typeface="Javanese Text" panose="02000000000000000000" pitchFamily="2" charset="0"/>
              </a:rPr>
              <a:t>Introduction to DevSecOps &amp; AWS</a:t>
            </a:r>
            <a:br>
              <a:rPr lang="en-US" sz="2800" dirty="0"/>
            </a:br>
            <a:r>
              <a:rPr lang="en-US" sz="2800" dirty="0"/>
              <a:t>				</a:t>
            </a:r>
          </a:p>
          <a:p>
            <a:pPr marL="76200" indent="0">
              <a:buNone/>
            </a:pPr>
            <a:r>
              <a:rPr lang="en-US" sz="2800" dirty="0">
                <a:solidFill>
                  <a:schemeClr val="accent2">
                    <a:lumMod val="75000"/>
                  </a:schemeClr>
                </a:solidFill>
              </a:rPr>
              <a:t>					</a:t>
            </a:r>
            <a:r>
              <a:rPr lang="en-US" sz="2000" dirty="0">
                <a:solidFill>
                  <a:schemeClr val="accent2">
                    <a:lumMod val="75000"/>
                  </a:schemeClr>
                </a:solidFill>
                <a:latin typeface="Javanese Text" panose="02000000000000000000" pitchFamily="2" charset="0"/>
              </a:rPr>
              <a:t>The Era has changed </a:t>
            </a:r>
          </a:p>
          <a:p>
            <a:pPr marL="76200" indent="0">
              <a:buNone/>
            </a:pPr>
            <a:r>
              <a:rPr lang="en-US" sz="2000" dirty="0">
                <a:solidFill>
                  <a:schemeClr val="accent2">
                    <a:lumMod val="75000"/>
                  </a:schemeClr>
                </a:solidFill>
                <a:latin typeface="Javanese Text" panose="02000000000000000000" pitchFamily="2" charset="0"/>
              </a:rPr>
              <a:t>						</a:t>
            </a:r>
          </a:p>
          <a:p>
            <a:pPr marL="76200" indent="0">
              <a:buNone/>
            </a:pPr>
            <a:r>
              <a:rPr lang="en-US" sz="2000" dirty="0">
                <a:solidFill>
                  <a:schemeClr val="accent2">
                    <a:lumMod val="75000"/>
                  </a:schemeClr>
                </a:solidFill>
                <a:latin typeface="Javanese Text" panose="02000000000000000000" pitchFamily="2" charset="0"/>
              </a:rPr>
              <a:t>								Vikas</a:t>
            </a:r>
            <a:endParaRPr lang="en-US" sz="2000" dirty="0">
              <a:solidFill>
                <a:srgbClr val="000000"/>
              </a:solidFill>
              <a:latin typeface="Javanese Text" panose="02000000000000000000" pitchFamily="2" charset="0"/>
            </a:endParaRPr>
          </a:p>
        </p:txBody>
      </p:sp>
      <p:sp>
        <p:nvSpPr>
          <p:cNvPr id="119" name="Google Shape;119;p13"/>
          <p:cNvSpPr txBox="1">
            <a:spLocks noGrp="1"/>
          </p:cNvSpPr>
          <p:nvPr>
            <p:ph type="sldNum" idx="12"/>
          </p:nvPr>
        </p:nvSpPr>
        <p:spPr>
          <a:xfrm>
            <a:off x="27122" y="4749851"/>
            <a:ext cx="5487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t>2</a:t>
            </a:fld>
            <a:endParaRPr/>
          </a:p>
        </p:txBody>
      </p:sp>
      <p:pic>
        <p:nvPicPr>
          <p:cNvPr id="2" name="Picture 1">
            <a:extLst>
              <a:ext uri="{FF2B5EF4-FFF2-40B4-BE49-F238E27FC236}">
                <a16:creationId xmlns:a16="http://schemas.microsoft.com/office/drawing/2014/main" id="{8E86C8EA-3C72-4A0A-957C-B2968B332B7F}"/>
              </a:ext>
            </a:extLst>
          </p:cNvPr>
          <p:cNvPicPr>
            <a:picLocks noChangeAspect="1"/>
          </p:cNvPicPr>
          <p:nvPr/>
        </p:nvPicPr>
        <p:blipFill>
          <a:blip r:embed="rId3"/>
          <a:stretch>
            <a:fillRect/>
          </a:stretch>
        </p:blipFill>
        <p:spPr>
          <a:xfrm>
            <a:off x="760901" y="2424113"/>
            <a:ext cx="3981290" cy="2095134"/>
          </a:xfrm>
          <a:prstGeom prst="rect">
            <a:avLst/>
          </a:prstGeom>
        </p:spPr>
      </p:pic>
    </p:spTree>
    <p:extLst>
      <p:ext uri="{BB962C8B-B14F-4D97-AF65-F5344CB8AC3E}">
        <p14:creationId xmlns:p14="http://schemas.microsoft.com/office/powerpoint/2010/main" val="9098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Benefits of DevOps | Razorops">
            <a:extLst>
              <a:ext uri="{FF2B5EF4-FFF2-40B4-BE49-F238E27FC236}">
                <a16:creationId xmlns:a16="http://schemas.microsoft.com/office/drawing/2014/main" id="{F302F1EA-BAA1-4C02-BD81-8A69B707B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214338" cy="518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0853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DevOps Market Size &amp;amp; Share | Global Growth Forecasts 2026">
            <a:extLst>
              <a:ext uri="{FF2B5EF4-FFF2-40B4-BE49-F238E27FC236}">
                <a16:creationId xmlns:a16="http://schemas.microsoft.com/office/drawing/2014/main" id="{D02E98E4-208B-46D6-8355-E9AE68AE91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5729"/>
            <a:ext cx="9205547" cy="5193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41289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7277DD-8210-4E06-9F21-6343835F8A38}"/>
              </a:ext>
            </a:extLst>
          </p:cNvPr>
          <p:cNvPicPr>
            <a:picLocks noChangeAspect="1"/>
          </p:cNvPicPr>
          <p:nvPr/>
        </p:nvPicPr>
        <p:blipFill>
          <a:blip r:embed="rId3"/>
          <a:stretch>
            <a:fillRect/>
          </a:stretch>
        </p:blipFill>
        <p:spPr>
          <a:xfrm>
            <a:off x="-1" y="-1"/>
            <a:ext cx="9223899" cy="5188443"/>
          </a:xfrm>
          <a:prstGeom prst="rect">
            <a:avLst/>
          </a:prstGeom>
        </p:spPr>
      </p:pic>
    </p:spTree>
    <p:extLst>
      <p:ext uri="{BB962C8B-B14F-4D97-AF65-F5344CB8AC3E}">
        <p14:creationId xmlns:p14="http://schemas.microsoft.com/office/powerpoint/2010/main" val="2092327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86"/>
            <a:ext cx="9144000" cy="5139329"/>
          </a:xfrm>
          <a:prstGeom prst="rect">
            <a:avLst/>
          </a:prstGeom>
        </p:spPr>
      </p:pic>
    </p:spTree>
    <p:extLst>
      <p:ext uri="{BB962C8B-B14F-4D97-AF65-F5344CB8AC3E}">
        <p14:creationId xmlns:p14="http://schemas.microsoft.com/office/powerpoint/2010/main" val="3362995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6FE315-79A0-4295-AD9F-1DE1B63938A1}"/>
              </a:ext>
            </a:extLst>
          </p:cNvPr>
          <p:cNvPicPr>
            <a:picLocks noChangeAspect="1"/>
          </p:cNvPicPr>
          <p:nvPr/>
        </p:nvPicPr>
        <p:blipFill>
          <a:blip r:embed="rId3"/>
          <a:stretch>
            <a:fillRect/>
          </a:stretch>
        </p:blipFill>
        <p:spPr>
          <a:xfrm>
            <a:off x="0" y="42559"/>
            <a:ext cx="9144000" cy="5058383"/>
          </a:xfrm>
          <a:prstGeom prst="rect">
            <a:avLst/>
          </a:prstGeom>
        </p:spPr>
      </p:pic>
    </p:spTree>
    <p:extLst>
      <p:ext uri="{BB962C8B-B14F-4D97-AF65-F5344CB8AC3E}">
        <p14:creationId xmlns:p14="http://schemas.microsoft.com/office/powerpoint/2010/main" val="928848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98A9EDD-9FEA-4A2E-BDB0-A266D5B1ECAD}"/>
              </a:ext>
            </a:extLst>
          </p:cNvPr>
          <p:cNvPicPr>
            <a:picLocks noChangeAspect="1"/>
          </p:cNvPicPr>
          <p:nvPr/>
        </p:nvPicPr>
        <p:blipFill>
          <a:blip r:embed="rId3"/>
          <a:stretch>
            <a:fillRect/>
          </a:stretch>
        </p:blipFill>
        <p:spPr>
          <a:xfrm>
            <a:off x="0" y="0"/>
            <a:ext cx="9862859" cy="5212080"/>
          </a:xfrm>
          <a:prstGeom prst="rect">
            <a:avLst/>
          </a:prstGeom>
        </p:spPr>
      </p:pic>
      <p:pic>
        <p:nvPicPr>
          <p:cNvPr id="30" name="Picture 29">
            <a:extLst>
              <a:ext uri="{FF2B5EF4-FFF2-40B4-BE49-F238E27FC236}">
                <a16:creationId xmlns:a16="http://schemas.microsoft.com/office/drawing/2014/main" id="{1C856FAD-09F7-4B8A-91FF-89A812360B23}"/>
              </a:ext>
            </a:extLst>
          </p:cNvPr>
          <p:cNvPicPr>
            <a:picLocks noChangeAspect="1"/>
          </p:cNvPicPr>
          <p:nvPr/>
        </p:nvPicPr>
        <p:blipFill>
          <a:blip r:embed="rId4"/>
          <a:stretch>
            <a:fillRect/>
          </a:stretch>
        </p:blipFill>
        <p:spPr>
          <a:xfrm>
            <a:off x="8591550" y="2471994"/>
            <a:ext cx="959774" cy="955247"/>
          </a:xfrm>
          <a:prstGeom prst="rect">
            <a:avLst/>
          </a:prstGeom>
        </p:spPr>
      </p:pic>
      <p:pic>
        <p:nvPicPr>
          <p:cNvPr id="32" name="Picture 31">
            <a:extLst>
              <a:ext uri="{FF2B5EF4-FFF2-40B4-BE49-F238E27FC236}">
                <a16:creationId xmlns:a16="http://schemas.microsoft.com/office/drawing/2014/main" id="{F271078E-F6FD-4067-B7AA-0C378D68012B}"/>
              </a:ext>
            </a:extLst>
          </p:cNvPr>
          <p:cNvPicPr>
            <a:picLocks noChangeAspect="1"/>
          </p:cNvPicPr>
          <p:nvPr/>
        </p:nvPicPr>
        <p:blipFill>
          <a:blip r:embed="rId5"/>
          <a:stretch>
            <a:fillRect/>
          </a:stretch>
        </p:blipFill>
        <p:spPr>
          <a:xfrm>
            <a:off x="8591550" y="150346"/>
            <a:ext cx="888025" cy="981212"/>
          </a:xfrm>
          <a:prstGeom prst="rect">
            <a:avLst/>
          </a:prstGeom>
        </p:spPr>
      </p:pic>
      <p:pic>
        <p:nvPicPr>
          <p:cNvPr id="37" name="Picture 20" descr="SonarQube integration with Selenium Scripts - QA Automation">
            <a:extLst>
              <a:ext uri="{FF2B5EF4-FFF2-40B4-BE49-F238E27FC236}">
                <a16:creationId xmlns:a16="http://schemas.microsoft.com/office/drawing/2014/main" id="{C81366CF-22CF-473E-8B2F-425935AA90D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6794" y="3427241"/>
            <a:ext cx="810589" cy="53258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6" descr="Container Registries You Might Have Missed">
            <a:extLst>
              <a:ext uri="{FF2B5EF4-FFF2-40B4-BE49-F238E27FC236}">
                <a16:creationId xmlns:a16="http://schemas.microsoft.com/office/drawing/2014/main" id="{2DFDA9A0-208A-4FF4-986E-BA4744B2157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8018" y="3413464"/>
            <a:ext cx="810588" cy="54864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Sonarqube PNG and Sonarqube Transparent Clipart Free Download. - CleanPNG /  KissPNG">
            <a:extLst>
              <a:ext uri="{FF2B5EF4-FFF2-40B4-BE49-F238E27FC236}">
                <a16:creationId xmlns:a16="http://schemas.microsoft.com/office/drawing/2014/main" id="{605D841B-FEC7-449A-BBDA-BCD5721C167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069241" y="3427241"/>
            <a:ext cx="554528" cy="55452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Introduction to Monitoring with Prometheus &amp; Grafana - Aptira">
            <a:extLst>
              <a:ext uri="{FF2B5EF4-FFF2-40B4-BE49-F238E27FC236}">
                <a16:creationId xmlns:a16="http://schemas.microsoft.com/office/drawing/2014/main" id="{9C47E48F-D61B-4FD6-9EA8-A401AF79C25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4404" y="3408400"/>
            <a:ext cx="1395211" cy="61323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CEAB8ABF-949F-4EA3-A325-1A418EDAA6D8}"/>
              </a:ext>
            </a:extLst>
          </p:cNvPr>
          <p:cNvPicPr>
            <a:picLocks noChangeAspect="1"/>
          </p:cNvPicPr>
          <p:nvPr/>
        </p:nvPicPr>
        <p:blipFill>
          <a:blip r:embed="rId10"/>
          <a:stretch>
            <a:fillRect/>
          </a:stretch>
        </p:blipFill>
        <p:spPr>
          <a:xfrm>
            <a:off x="2658349" y="797075"/>
            <a:ext cx="888025" cy="390823"/>
          </a:xfrm>
          <a:prstGeom prst="rect">
            <a:avLst/>
          </a:prstGeom>
        </p:spPr>
      </p:pic>
      <p:pic>
        <p:nvPicPr>
          <p:cNvPr id="42" name="Picture 8" descr="Linkage Error Loader Constraint Violation - JUnit test case development  issue | | GyanBlog">
            <a:extLst>
              <a:ext uri="{FF2B5EF4-FFF2-40B4-BE49-F238E27FC236}">
                <a16:creationId xmlns:a16="http://schemas.microsoft.com/office/drawing/2014/main" id="{51B38509-462F-4618-91BF-844CA120CBF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63210" y="805388"/>
            <a:ext cx="888025" cy="39082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Node Exporter Containers">
            <a:extLst>
              <a:ext uri="{FF2B5EF4-FFF2-40B4-BE49-F238E27FC236}">
                <a16:creationId xmlns:a16="http://schemas.microsoft.com/office/drawing/2014/main" id="{1FA26798-7518-4599-807F-63C6A17785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3881" y="3408401"/>
            <a:ext cx="648401" cy="61323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7DF325EF-270D-44EE-BB8F-B98A794F62A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434" y="32616"/>
            <a:ext cx="888026" cy="558547"/>
          </a:xfrm>
          <a:prstGeom prst="rect">
            <a:avLst/>
          </a:prstGeom>
        </p:spPr>
      </p:pic>
      <p:pic>
        <p:nvPicPr>
          <p:cNvPr id="45" name="Picture 44">
            <a:extLst>
              <a:ext uri="{FF2B5EF4-FFF2-40B4-BE49-F238E27FC236}">
                <a16:creationId xmlns:a16="http://schemas.microsoft.com/office/drawing/2014/main" id="{6831844A-7DC0-4283-A675-C3DF5DC856D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10420" y="33252"/>
            <a:ext cx="677064" cy="557911"/>
          </a:xfrm>
          <a:prstGeom prst="rect">
            <a:avLst/>
          </a:prstGeom>
        </p:spPr>
      </p:pic>
      <p:pic>
        <p:nvPicPr>
          <p:cNvPr id="46" name="Picture 45">
            <a:extLst>
              <a:ext uri="{FF2B5EF4-FFF2-40B4-BE49-F238E27FC236}">
                <a16:creationId xmlns:a16="http://schemas.microsoft.com/office/drawing/2014/main" id="{348D9576-3165-4F6C-8066-1788EA06A79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65444" y="41888"/>
            <a:ext cx="659333" cy="548645"/>
          </a:xfrm>
          <a:prstGeom prst="rect">
            <a:avLst/>
          </a:prstGeom>
        </p:spPr>
      </p:pic>
    </p:spTree>
    <p:extLst>
      <p:ext uri="{BB962C8B-B14F-4D97-AF65-F5344CB8AC3E}">
        <p14:creationId xmlns:p14="http://schemas.microsoft.com/office/powerpoint/2010/main" val="2680042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026" name="Picture 2" descr="How to setup Git on your PC for Multiple GitHub Accounts | fofx Academy"/>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443" y="1619529"/>
            <a:ext cx="985390" cy="26277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Jenkins Plugi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0870" y="1257297"/>
            <a:ext cx="1036047" cy="112238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onarQube integration with Selenium Scripts - QA Autom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2634" y="233724"/>
            <a:ext cx="810589" cy="53258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onarqube PNG and Sonarqube Transparent Clipart Free Download. - CleanPNG /  Kis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1629" y="275287"/>
            <a:ext cx="554528" cy="554528"/>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Container Registries You Might Have Misse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824" y="2431183"/>
            <a:ext cx="904723" cy="6776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8" descr="Linkage Error Loader Constraint Violation - JUnit test case development  issue | | GyanBlo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191645" y="2283153"/>
            <a:ext cx="919315" cy="51481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6918" y="348245"/>
            <a:ext cx="780644" cy="542678"/>
          </a:xfrm>
          <a:prstGeom prst="rect">
            <a:avLst/>
          </a:prstGeom>
        </p:spPr>
      </p:pic>
      <p:cxnSp>
        <p:nvCxnSpPr>
          <p:cNvPr id="28" name="Elbow Connector 27"/>
          <p:cNvCxnSpPr>
            <a:stCxn id="1032" idx="0"/>
            <a:endCxn id="26" idx="2"/>
          </p:cNvCxnSpPr>
          <p:nvPr/>
        </p:nvCxnSpPr>
        <p:spPr>
          <a:xfrm rot="5400000" flipH="1" flipV="1">
            <a:off x="2809880" y="619938"/>
            <a:ext cx="366374" cy="908347"/>
          </a:xfrm>
          <a:prstGeom prst="bentConnector3">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p:cNvCxnSpPr>
            <a:stCxn id="1032" idx="0"/>
            <a:endCxn id="1044" idx="2"/>
          </p:cNvCxnSpPr>
          <p:nvPr/>
        </p:nvCxnSpPr>
        <p:spPr>
          <a:xfrm rot="16200000" flipV="1">
            <a:off x="1782920" y="501322"/>
            <a:ext cx="490984" cy="1020965"/>
          </a:xfrm>
          <a:prstGeom prst="bentConnector3">
            <a:avLst>
              <a:gd name="adj1" fmla="val 50000"/>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28" name="Straight Arrow Connector 1027"/>
          <p:cNvCxnSpPr>
            <a:stCxn id="1032" idx="0"/>
            <a:endCxn id="1048" idx="2"/>
          </p:cNvCxnSpPr>
          <p:nvPr/>
        </p:nvCxnSpPr>
        <p:spPr>
          <a:xfrm flipV="1">
            <a:off x="2538893" y="829815"/>
            <a:ext cx="0" cy="427483"/>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p:cNvCxnSpPr>
            <a:cxnSpLocks/>
          </p:cNvCxnSpPr>
          <p:nvPr/>
        </p:nvCxnSpPr>
        <p:spPr>
          <a:xfrm flipV="1">
            <a:off x="1550880" y="1750914"/>
            <a:ext cx="502942" cy="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5" name="Straight Arrow Connector 1034"/>
          <p:cNvCxnSpPr>
            <a:cxnSpLocks/>
          </p:cNvCxnSpPr>
          <p:nvPr/>
        </p:nvCxnSpPr>
        <p:spPr>
          <a:xfrm>
            <a:off x="3643065" y="1980592"/>
            <a:ext cx="8238" cy="310799"/>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039" name="Elbow Connector 1038"/>
          <p:cNvCxnSpPr>
            <a:cxnSpLocks/>
          </p:cNvCxnSpPr>
          <p:nvPr/>
        </p:nvCxnSpPr>
        <p:spPr>
          <a:xfrm rot="10800000" flipV="1">
            <a:off x="1668547" y="1818489"/>
            <a:ext cx="352324" cy="951528"/>
          </a:xfrm>
          <a:prstGeom prst="bentConnector3">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40" name="Picture 103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53714" y="966922"/>
            <a:ext cx="581093" cy="581093"/>
          </a:xfrm>
          <a:prstGeom prst="rect">
            <a:avLst/>
          </a:prstGeom>
        </p:spPr>
      </p:pic>
      <p:pic>
        <p:nvPicPr>
          <p:cNvPr id="1041" name="Picture 104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79811" y="2124916"/>
            <a:ext cx="711259" cy="465074"/>
          </a:xfrm>
          <a:prstGeom prst="rect">
            <a:avLst/>
          </a:prstGeom>
        </p:spPr>
      </p:pic>
      <p:cxnSp>
        <p:nvCxnSpPr>
          <p:cNvPr id="1052" name="Straight Arrow Connector 1051"/>
          <p:cNvCxnSpPr>
            <a:stCxn id="1040" idx="2"/>
            <a:endCxn id="1041" idx="0"/>
          </p:cNvCxnSpPr>
          <p:nvPr/>
        </p:nvCxnSpPr>
        <p:spPr>
          <a:xfrm flipH="1">
            <a:off x="6035441" y="1548015"/>
            <a:ext cx="8820" cy="576901"/>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59" name="Picture 105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0251" y="3134839"/>
            <a:ext cx="1043585" cy="656390"/>
          </a:xfrm>
          <a:prstGeom prst="rect">
            <a:avLst/>
          </a:prstGeom>
        </p:spPr>
      </p:pic>
      <p:pic>
        <p:nvPicPr>
          <p:cNvPr id="1060" name="Picture 105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11004" y="3096473"/>
            <a:ext cx="974883" cy="656390"/>
          </a:xfrm>
          <a:prstGeom prst="rect">
            <a:avLst/>
          </a:prstGeom>
        </p:spPr>
      </p:pic>
      <p:pic>
        <p:nvPicPr>
          <p:cNvPr id="1061" name="Picture 1060"/>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5936757" y="3134839"/>
            <a:ext cx="1100213" cy="615905"/>
          </a:xfrm>
          <a:prstGeom prst="rect">
            <a:avLst/>
          </a:prstGeom>
        </p:spPr>
      </p:pic>
      <p:pic>
        <p:nvPicPr>
          <p:cNvPr id="1062" name="Picture 10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494395" y="3159552"/>
            <a:ext cx="1297198" cy="615905"/>
          </a:xfrm>
          <a:prstGeom prst="rect">
            <a:avLst/>
          </a:prstGeom>
        </p:spPr>
      </p:pic>
      <p:pic>
        <p:nvPicPr>
          <p:cNvPr id="1063" name="Picture 106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125113" y="3126600"/>
            <a:ext cx="1099831" cy="615905"/>
          </a:xfrm>
          <a:prstGeom prst="rect">
            <a:avLst/>
          </a:prstGeom>
        </p:spPr>
      </p:pic>
      <p:pic>
        <p:nvPicPr>
          <p:cNvPr id="1064" name="Picture 1063"/>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936757" y="101638"/>
            <a:ext cx="659333" cy="659333"/>
          </a:xfrm>
          <a:prstGeom prst="rect">
            <a:avLst/>
          </a:prstGeom>
        </p:spPr>
      </p:pic>
      <p:pic>
        <p:nvPicPr>
          <p:cNvPr id="1065" name="Picture 1064"/>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980379" y="189190"/>
            <a:ext cx="666527" cy="666527"/>
          </a:xfrm>
          <a:prstGeom prst="rect">
            <a:avLst/>
          </a:prstGeom>
        </p:spPr>
      </p:pic>
      <p:pic>
        <p:nvPicPr>
          <p:cNvPr id="1067" name="Picture 1066"/>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20156" y="1384933"/>
            <a:ext cx="1734755" cy="903634"/>
          </a:xfrm>
          <a:prstGeom prst="rect">
            <a:avLst/>
          </a:prstGeom>
        </p:spPr>
      </p:pic>
      <p:pic>
        <p:nvPicPr>
          <p:cNvPr id="1069" name="Picture 106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48426" y="4163307"/>
            <a:ext cx="1992854" cy="708335"/>
          </a:xfrm>
          <a:prstGeom prst="rect">
            <a:avLst/>
          </a:prstGeom>
        </p:spPr>
      </p:pic>
      <p:pic>
        <p:nvPicPr>
          <p:cNvPr id="1070" name="Picture 106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127025" y="3137664"/>
            <a:ext cx="1670205" cy="615577"/>
          </a:xfrm>
          <a:prstGeom prst="rect">
            <a:avLst/>
          </a:prstGeom>
        </p:spPr>
      </p:pic>
      <p:pic>
        <p:nvPicPr>
          <p:cNvPr id="1071" name="Picture 1070"/>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835322" y="200517"/>
            <a:ext cx="942806" cy="627395"/>
          </a:xfrm>
          <a:prstGeom prst="rect">
            <a:avLst/>
          </a:prstGeom>
        </p:spPr>
      </p:pic>
      <p:sp>
        <p:nvSpPr>
          <p:cNvPr id="1073" name="TextBox 1072"/>
          <p:cNvSpPr txBox="1"/>
          <p:nvPr/>
        </p:nvSpPr>
        <p:spPr>
          <a:xfrm>
            <a:off x="107180" y="896731"/>
            <a:ext cx="291830" cy="1708160"/>
          </a:xfrm>
          <a:prstGeom prst="rect">
            <a:avLst/>
          </a:prstGeom>
          <a:solidFill>
            <a:schemeClr val="accent1">
              <a:lumMod val="60000"/>
              <a:lumOff val="4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050" dirty="0"/>
              <a:t>D</a:t>
            </a:r>
          </a:p>
          <a:p>
            <a:r>
              <a:rPr lang="en-US" sz="1050" dirty="0"/>
              <a:t>E</a:t>
            </a:r>
          </a:p>
          <a:p>
            <a:r>
              <a:rPr lang="en-US" sz="1050" dirty="0"/>
              <a:t>V</a:t>
            </a:r>
          </a:p>
          <a:p>
            <a:r>
              <a:rPr lang="en-US" sz="1050" dirty="0"/>
              <a:t>E</a:t>
            </a:r>
          </a:p>
          <a:p>
            <a:r>
              <a:rPr lang="en-US" sz="1050" dirty="0"/>
              <a:t>L</a:t>
            </a:r>
          </a:p>
          <a:p>
            <a:r>
              <a:rPr lang="en-US" sz="1050" dirty="0"/>
              <a:t>O</a:t>
            </a:r>
          </a:p>
          <a:p>
            <a:r>
              <a:rPr lang="en-US" sz="1050" dirty="0"/>
              <a:t>P</a:t>
            </a:r>
          </a:p>
          <a:p>
            <a:r>
              <a:rPr lang="en-US" sz="1050" dirty="0"/>
              <a:t>E</a:t>
            </a:r>
          </a:p>
          <a:p>
            <a:r>
              <a:rPr lang="en-US" sz="1050" dirty="0"/>
              <a:t>R</a:t>
            </a:r>
          </a:p>
          <a:p>
            <a:r>
              <a:rPr lang="en-US" sz="1050" dirty="0"/>
              <a:t>S</a:t>
            </a:r>
          </a:p>
        </p:txBody>
      </p:sp>
      <p:cxnSp>
        <p:nvCxnSpPr>
          <p:cNvPr id="1075" name="Straight Arrow Connector 1074"/>
          <p:cNvCxnSpPr>
            <a:cxnSpLocks/>
          </p:cNvCxnSpPr>
          <p:nvPr/>
        </p:nvCxnSpPr>
        <p:spPr>
          <a:xfrm>
            <a:off x="382534" y="1750811"/>
            <a:ext cx="248861" cy="104"/>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78" name="Rounded Rectangle 1077"/>
          <p:cNvSpPr/>
          <p:nvPr/>
        </p:nvSpPr>
        <p:spPr>
          <a:xfrm>
            <a:off x="4873560" y="144473"/>
            <a:ext cx="3925111" cy="75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079" name="Rounded Rectangle 1078"/>
          <p:cNvSpPr/>
          <p:nvPr/>
        </p:nvSpPr>
        <p:spPr>
          <a:xfrm>
            <a:off x="260805" y="3043485"/>
            <a:ext cx="8750029" cy="911966"/>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081" name="Elbow Connector 1080"/>
          <p:cNvCxnSpPr/>
          <p:nvPr/>
        </p:nvCxnSpPr>
        <p:spPr>
          <a:xfrm flipV="1">
            <a:off x="6341158" y="917521"/>
            <a:ext cx="1261010" cy="403026"/>
          </a:xfrm>
          <a:prstGeom prst="bentConnector2">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082" name="Rounded Rectangle 1081"/>
          <p:cNvSpPr/>
          <p:nvPr/>
        </p:nvSpPr>
        <p:spPr>
          <a:xfrm>
            <a:off x="853603" y="4094315"/>
            <a:ext cx="7952361" cy="879396"/>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8" name="Picture 7"/>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2429675" y="4161034"/>
            <a:ext cx="1579626" cy="685117"/>
          </a:xfrm>
          <a:prstGeom prst="rect">
            <a:avLst/>
          </a:prstGeom>
        </p:spPr>
      </p:pic>
      <p:pic>
        <p:nvPicPr>
          <p:cNvPr id="9" name="Picture 8"/>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95843" y="4178228"/>
            <a:ext cx="1279503" cy="709890"/>
          </a:xfrm>
          <a:prstGeom prst="rect">
            <a:avLst/>
          </a:prstGeom>
        </p:spPr>
      </p:pic>
      <p:pic>
        <p:nvPicPr>
          <p:cNvPr id="2" name="Picture 1"/>
          <p:cNvPicPr>
            <a:picLocks noChangeAspect="1"/>
          </p:cNvPicPr>
          <p:nvPr/>
        </p:nvPicPr>
        <p:blipFill>
          <a:blip r:embed="rId25"/>
          <a:stretch>
            <a:fillRect/>
          </a:stretch>
        </p:blipFill>
        <p:spPr>
          <a:xfrm>
            <a:off x="3207615" y="1645106"/>
            <a:ext cx="870900" cy="383287"/>
          </a:xfrm>
          <a:prstGeom prst="rect">
            <a:avLst/>
          </a:prstGeom>
        </p:spPr>
      </p:pic>
      <p:pic>
        <p:nvPicPr>
          <p:cNvPr id="7" name="Picture 6"/>
          <p:cNvPicPr>
            <a:picLocks noChangeAspect="1"/>
          </p:cNvPicPr>
          <p:nvPr/>
        </p:nvPicPr>
        <p:blipFill>
          <a:blip r:embed="rId26"/>
          <a:stretch>
            <a:fillRect/>
          </a:stretch>
        </p:blipFill>
        <p:spPr>
          <a:xfrm>
            <a:off x="4634462" y="1608790"/>
            <a:ext cx="562829" cy="427583"/>
          </a:xfrm>
          <a:prstGeom prst="rect">
            <a:avLst/>
          </a:prstGeom>
        </p:spPr>
      </p:pic>
      <p:cxnSp>
        <p:nvCxnSpPr>
          <p:cNvPr id="13" name="Straight Arrow Connector 12"/>
          <p:cNvCxnSpPr>
            <a:stCxn id="2" idx="3"/>
            <a:endCxn id="7" idx="1"/>
          </p:cNvCxnSpPr>
          <p:nvPr/>
        </p:nvCxnSpPr>
        <p:spPr>
          <a:xfrm flipV="1">
            <a:off x="4078515" y="1822582"/>
            <a:ext cx="555947" cy="1416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3"/>
            <a:endCxn id="1067" idx="1"/>
          </p:cNvCxnSpPr>
          <p:nvPr/>
        </p:nvCxnSpPr>
        <p:spPr>
          <a:xfrm>
            <a:off x="5197291" y="1822582"/>
            <a:ext cx="1722865" cy="1416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45" name="Picture 44"/>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028077" y="313144"/>
            <a:ext cx="447827" cy="447827"/>
          </a:xfrm>
          <a:prstGeom prst="rect">
            <a:avLst/>
          </a:prstGeom>
        </p:spPr>
      </p:pic>
      <p:pic>
        <p:nvPicPr>
          <p:cNvPr id="5" name="Picture 4" descr="Introduction to Monitoring with Prometheus &amp; Grafana - Aptira">
            <a:extLst>
              <a:ext uri="{FF2B5EF4-FFF2-40B4-BE49-F238E27FC236}">
                <a16:creationId xmlns:a16="http://schemas.microsoft.com/office/drawing/2014/main" id="{0798646F-887D-4DC2-B941-AE6CD4D7EFC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7251085" y="4232137"/>
            <a:ext cx="1443045" cy="6342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Node Exporter Containers">
            <a:extLst>
              <a:ext uri="{FF2B5EF4-FFF2-40B4-BE49-F238E27FC236}">
                <a16:creationId xmlns:a16="http://schemas.microsoft.com/office/drawing/2014/main" id="{794EC814-1343-4598-80C2-56D754F66A8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331589" y="4252369"/>
            <a:ext cx="596432" cy="634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83957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152176-13BB-42B5-AEAD-F36AF0CE9C09}"/>
              </a:ext>
            </a:extLst>
          </p:cNvPr>
          <p:cNvPicPr>
            <a:picLocks noChangeAspect="1"/>
          </p:cNvPicPr>
          <p:nvPr/>
        </p:nvPicPr>
        <p:blipFill>
          <a:blip r:embed="rId2"/>
          <a:stretch>
            <a:fillRect/>
          </a:stretch>
        </p:blipFill>
        <p:spPr>
          <a:xfrm>
            <a:off x="0" y="88481"/>
            <a:ext cx="9144000" cy="4966538"/>
          </a:xfrm>
          <a:prstGeom prst="rect">
            <a:avLst/>
          </a:prstGeom>
        </p:spPr>
      </p:pic>
    </p:spTree>
    <p:extLst>
      <p:ext uri="{BB962C8B-B14F-4D97-AF65-F5344CB8AC3E}">
        <p14:creationId xmlns:p14="http://schemas.microsoft.com/office/powerpoint/2010/main" val="39712156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73A56FA-DB19-4FF0-8E02-37F43036867E}"/>
              </a:ext>
            </a:extLst>
          </p:cNvPr>
          <p:cNvPicPr>
            <a:picLocks noChangeAspect="1"/>
          </p:cNvPicPr>
          <p:nvPr/>
        </p:nvPicPr>
        <p:blipFill>
          <a:blip r:embed="rId2"/>
          <a:stretch>
            <a:fillRect/>
          </a:stretch>
        </p:blipFill>
        <p:spPr>
          <a:xfrm>
            <a:off x="0" y="91073"/>
            <a:ext cx="9144000" cy="5149142"/>
          </a:xfrm>
          <a:prstGeom prst="rect">
            <a:avLst/>
          </a:prstGeom>
        </p:spPr>
      </p:pic>
    </p:spTree>
    <p:extLst>
      <p:ext uri="{BB962C8B-B14F-4D97-AF65-F5344CB8AC3E}">
        <p14:creationId xmlns:p14="http://schemas.microsoft.com/office/powerpoint/2010/main" val="28036291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E76BAA2-2A9F-4912-99D3-ADEA9E0D4C07}"/>
              </a:ext>
            </a:extLst>
          </p:cNvPr>
          <p:cNvPicPr>
            <a:picLocks noChangeAspect="1"/>
          </p:cNvPicPr>
          <p:nvPr/>
        </p:nvPicPr>
        <p:blipFill>
          <a:blip r:embed="rId2"/>
          <a:stretch>
            <a:fillRect/>
          </a:stretch>
        </p:blipFill>
        <p:spPr>
          <a:xfrm>
            <a:off x="-67734" y="-152400"/>
            <a:ext cx="9798756" cy="5511800"/>
          </a:xfrm>
          <a:prstGeom prst="rect">
            <a:avLst/>
          </a:prstGeom>
        </p:spPr>
      </p:pic>
    </p:spTree>
    <p:extLst>
      <p:ext uri="{BB962C8B-B14F-4D97-AF65-F5344CB8AC3E}">
        <p14:creationId xmlns:p14="http://schemas.microsoft.com/office/powerpoint/2010/main" val="1667068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6BF41BF-30FD-46D5-9BF1-16E04C58D5BE}"/>
              </a:ext>
            </a:extLst>
          </p:cNvPr>
          <p:cNvPicPr>
            <a:picLocks noChangeAspect="1"/>
          </p:cNvPicPr>
          <p:nvPr/>
        </p:nvPicPr>
        <p:blipFill>
          <a:blip r:embed="rId3"/>
          <a:stretch>
            <a:fillRect/>
          </a:stretch>
        </p:blipFill>
        <p:spPr>
          <a:xfrm>
            <a:off x="0" y="103357"/>
            <a:ext cx="9144000" cy="5040143"/>
          </a:xfrm>
          <a:prstGeom prst="rect">
            <a:avLst/>
          </a:prstGeom>
        </p:spPr>
      </p:pic>
    </p:spTree>
    <p:extLst>
      <p:ext uri="{BB962C8B-B14F-4D97-AF65-F5344CB8AC3E}">
        <p14:creationId xmlns:p14="http://schemas.microsoft.com/office/powerpoint/2010/main" val="31735354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B2908D9-1214-47BF-95CF-BC4CBD77F2E6}"/>
              </a:ext>
            </a:extLst>
          </p:cNvPr>
          <p:cNvPicPr>
            <a:picLocks noChangeAspect="1"/>
          </p:cNvPicPr>
          <p:nvPr/>
        </p:nvPicPr>
        <p:blipFill>
          <a:blip r:embed="rId3"/>
          <a:stretch>
            <a:fillRect/>
          </a:stretch>
        </p:blipFill>
        <p:spPr>
          <a:xfrm>
            <a:off x="1443424" y="2720906"/>
            <a:ext cx="517399" cy="244716"/>
          </a:xfrm>
          <a:prstGeom prst="rect">
            <a:avLst/>
          </a:prstGeom>
        </p:spPr>
      </p:pic>
      <p:pic>
        <p:nvPicPr>
          <p:cNvPr id="8" name="Picture 7">
            <a:extLst>
              <a:ext uri="{FF2B5EF4-FFF2-40B4-BE49-F238E27FC236}">
                <a16:creationId xmlns:a16="http://schemas.microsoft.com/office/drawing/2014/main" id="{D980549F-BCA1-461C-959C-A6E7F28F2898}"/>
              </a:ext>
            </a:extLst>
          </p:cNvPr>
          <p:cNvPicPr>
            <a:picLocks noChangeAspect="1"/>
          </p:cNvPicPr>
          <p:nvPr/>
        </p:nvPicPr>
        <p:blipFill>
          <a:blip r:embed="rId3"/>
          <a:stretch>
            <a:fillRect/>
          </a:stretch>
        </p:blipFill>
        <p:spPr>
          <a:xfrm>
            <a:off x="7898541" y="1528951"/>
            <a:ext cx="537006" cy="253989"/>
          </a:xfrm>
          <a:prstGeom prst="rect">
            <a:avLst/>
          </a:prstGeom>
        </p:spPr>
      </p:pic>
      <p:pic>
        <p:nvPicPr>
          <p:cNvPr id="9" name="Picture 8">
            <a:extLst>
              <a:ext uri="{FF2B5EF4-FFF2-40B4-BE49-F238E27FC236}">
                <a16:creationId xmlns:a16="http://schemas.microsoft.com/office/drawing/2014/main" id="{2B75CE3F-82D8-416E-9832-0EDE57CAA180}"/>
              </a:ext>
            </a:extLst>
          </p:cNvPr>
          <p:cNvPicPr>
            <a:picLocks noChangeAspect="1"/>
          </p:cNvPicPr>
          <p:nvPr/>
        </p:nvPicPr>
        <p:blipFill>
          <a:blip r:embed="rId4"/>
          <a:stretch>
            <a:fillRect/>
          </a:stretch>
        </p:blipFill>
        <p:spPr>
          <a:xfrm>
            <a:off x="0" y="-66517"/>
            <a:ext cx="9226378" cy="5256953"/>
          </a:xfrm>
          <a:prstGeom prst="rect">
            <a:avLst/>
          </a:prstGeom>
        </p:spPr>
      </p:pic>
    </p:spTree>
    <p:extLst>
      <p:ext uri="{BB962C8B-B14F-4D97-AF65-F5344CB8AC3E}">
        <p14:creationId xmlns:p14="http://schemas.microsoft.com/office/powerpoint/2010/main" val="3884921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5D0CB954-F783-41A4-94F4-8730B6F098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26" y="0"/>
            <a:ext cx="9339872" cy="5177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6695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 y="0"/>
            <a:ext cx="9166342" cy="5143500"/>
          </a:xfrm>
          <a:prstGeom prst="rect">
            <a:avLst/>
          </a:prstGeom>
        </p:spPr>
      </p:pic>
    </p:spTree>
    <p:extLst>
      <p:ext uri="{BB962C8B-B14F-4D97-AF65-F5344CB8AC3E}">
        <p14:creationId xmlns:p14="http://schemas.microsoft.com/office/powerpoint/2010/main" val="28174880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4E1BEB12-92AF-4445-98AD-4C7756E7C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5" name="Rectangle 34">
            <a:extLst>
              <a:ext uri="{FF2B5EF4-FFF2-40B4-BE49-F238E27FC236}">
                <a16:creationId xmlns:a16="http://schemas.microsoft.com/office/drawing/2014/main" id="{D0522C2C-7B5C-48A7-A969-03941E5D2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black"/>
              </a:solidFill>
              <a:latin typeface="Calibri" panose="020F0502020204030204"/>
            </a:endParaRPr>
          </a:p>
        </p:txBody>
      </p:sp>
      <p:sp>
        <p:nvSpPr>
          <p:cNvPr id="37" name="Freeform 13">
            <a:extLst>
              <a:ext uri="{FF2B5EF4-FFF2-40B4-BE49-F238E27FC236}">
                <a16:creationId xmlns:a16="http://schemas.microsoft.com/office/drawing/2014/main" id="{9C682A1A-5B2D-4111-BBD6-620165633E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77107" y="165147"/>
            <a:ext cx="7066893" cy="4978355"/>
          </a:xfrm>
          <a:custGeom>
            <a:avLst/>
            <a:gdLst>
              <a:gd name="connsiteX0" fmla="*/ 4929467 w 8191500"/>
              <a:gd name="connsiteY0" fmla="*/ 0 h 5770597"/>
              <a:gd name="connsiteX1" fmla="*/ 8065066 w 8191500"/>
              <a:gd name="connsiteY1" fmla="*/ 1118513 h 5770597"/>
              <a:gd name="connsiteX2" fmla="*/ 8191500 w 8191500"/>
              <a:gd name="connsiteY2" fmla="*/ 1227339 h 5770597"/>
              <a:gd name="connsiteX3" fmla="*/ 8191500 w 8191500"/>
              <a:gd name="connsiteY3" fmla="*/ 5770597 h 5770597"/>
              <a:gd name="connsiteX4" fmla="*/ 79523 w 8191500"/>
              <a:gd name="connsiteY4" fmla="*/ 5770597 h 5770597"/>
              <a:gd name="connsiteX5" fmla="*/ 56799 w 8191500"/>
              <a:gd name="connsiteY5" fmla="*/ 5644158 h 5770597"/>
              <a:gd name="connsiteX6" fmla="*/ 0 w 8191500"/>
              <a:gd name="connsiteY6" fmla="*/ 4898209 h 5770597"/>
              <a:gd name="connsiteX7" fmla="*/ 4929467 w 8191500"/>
              <a:gd name="connsiteY7" fmla="*/ 0 h 57705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91500" h="5770597">
                <a:moveTo>
                  <a:pt x="4929467" y="0"/>
                </a:moveTo>
                <a:cubicBezTo>
                  <a:pt x="6120547" y="0"/>
                  <a:pt x="7212963" y="419755"/>
                  <a:pt x="8065066" y="1118513"/>
                </a:cubicBezTo>
                <a:lnTo>
                  <a:pt x="8191500" y="1227339"/>
                </a:lnTo>
                <a:lnTo>
                  <a:pt x="8191500" y="5770597"/>
                </a:lnTo>
                <a:lnTo>
                  <a:pt x="79523" y="5770597"/>
                </a:lnTo>
                <a:lnTo>
                  <a:pt x="56799" y="5644158"/>
                </a:lnTo>
                <a:cubicBezTo>
                  <a:pt x="19398" y="5400934"/>
                  <a:pt x="0" y="5151822"/>
                  <a:pt x="0" y="4898209"/>
                </a:cubicBezTo>
                <a:cubicBezTo>
                  <a:pt x="0" y="2193003"/>
                  <a:pt x="2206998" y="0"/>
                  <a:pt x="492946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en-US" sz="1350" kern="1200">
              <a:solidFill>
                <a:srgbClr val="FFFFFF"/>
              </a:solidFill>
              <a:latin typeface="Calibri" panose="020F0502020204030204"/>
            </a:endParaRPr>
          </a:p>
        </p:txBody>
      </p:sp>
      <p:sp>
        <p:nvSpPr>
          <p:cNvPr id="39" name="Oval 38">
            <a:extLst>
              <a:ext uri="{FF2B5EF4-FFF2-40B4-BE49-F238E27FC236}">
                <a16:creationId xmlns:a16="http://schemas.microsoft.com/office/drawing/2014/main" id="{D6EE29F2-D77F-4BD0-A20B-334D316A1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57350" y="1574773"/>
            <a:ext cx="1456681" cy="14171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srgbClr val="FFFFFF"/>
              </a:solidFill>
              <a:latin typeface="Calibri" panose="020F0502020204030204"/>
            </a:endParaRPr>
          </a:p>
        </p:txBody>
      </p:sp>
      <p:sp>
        <p:nvSpPr>
          <p:cNvPr id="41" name="Arc 40">
            <a:extLst>
              <a:ext uri="{FF2B5EF4-FFF2-40B4-BE49-F238E27FC236}">
                <a16:creationId xmlns:a16="http://schemas.microsoft.com/office/drawing/2014/main" id="{22D09ED2-868F-42C6-866E-F92E0CEF3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520172">
            <a:off x="1209872" y="1119430"/>
            <a:ext cx="2240924" cy="2240924"/>
          </a:xfrm>
          <a:prstGeom prst="arc">
            <a:avLst>
              <a:gd name="adj1" fmla="val 14455503"/>
              <a:gd name="adj2" fmla="val 227775"/>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algn="ctr" defTabSz="685800">
              <a:buClrTx/>
              <a:defRPr/>
            </a:pPr>
            <a:endParaRPr lang="en-US" sz="1350" kern="1200">
              <a:solidFill>
                <a:srgbClr val="000000"/>
              </a:solidFill>
              <a:latin typeface="Calibri" panose="020F0502020204030204"/>
            </a:endParaRPr>
          </a:p>
        </p:txBody>
      </p:sp>
      <p:sp>
        <p:nvSpPr>
          <p:cNvPr id="2" name="Title 1">
            <a:extLst>
              <a:ext uri="{FF2B5EF4-FFF2-40B4-BE49-F238E27FC236}">
                <a16:creationId xmlns:a16="http://schemas.microsoft.com/office/drawing/2014/main" id="{ACA4850C-0BBF-421D-A862-F147BC3C2933}"/>
              </a:ext>
            </a:extLst>
          </p:cNvPr>
          <p:cNvSpPr>
            <a:spLocks noGrp="1"/>
          </p:cNvSpPr>
          <p:nvPr>
            <p:ph type="ctrTitle"/>
          </p:nvPr>
        </p:nvSpPr>
        <p:spPr>
          <a:xfrm>
            <a:off x="3028951" y="1454369"/>
            <a:ext cx="5733470" cy="2063315"/>
          </a:xfrm>
        </p:spPr>
        <p:txBody>
          <a:bodyPr>
            <a:normAutofit/>
          </a:bodyPr>
          <a:lstStyle/>
          <a:p>
            <a:pPr algn="r"/>
            <a:r>
              <a:rPr lang="en-US" dirty="0"/>
              <a:t>Amazon Web Services  </a:t>
            </a:r>
          </a:p>
        </p:txBody>
      </p:sp>
      <p:sp>
        <p:nvSpPr>
          <p:cNvPr id="3" name="Subtitle 2">
            <a:extLst>
              <a:ext uri="{FF2B5EF4-FFF2-40B4-BE49-F238E27FC236}">
                <a16:creationId xmlns:a16="http://schemas.microsoft.com/office/drawing/2014/main" id="{60510C9B-A874-46EA-892A-026E96CC64C2}"/>
              </a:ext>
            </a:extLst>
          </p:cNvPr>
          <p:cNvSpPr>
            <a:spLocks noGrp="1"/>
          </p:cNvSpPr>
          <p:nvPr>
            <p:ph type="subTitle" idx="1"/>
          </p:nvPr>
        </p:nvSpPr>
        <p:spPr>
          <a:xfrm>
            <a:off x="3028951" y="3586741"/>
            <a:ext cx="5733470" cy="997082"/>
          </a:xfrm>
        </p:spPr>
        <p:txBody>
          <a:bodyPr>
            <a:normAutofit/>
          </a:bodyPr>
          <a:lstStyle/>
          <a:p>
            <a:pPr algn="r"/>
            <a:r>
              <a:rPr lang="en-US" dirty="0"/>
              <a:t>VIKAS</a:t>
            </a:r>
          </a:p>
        </p:txBody>
      </p:sp>
    </p:spTree>
    <p:extLst>
      <p:ext uri="{BB962C8B-B14F-4D97-AF65-F5344CB8AC3E}">
        <p14:creationId xmlns:p14="http://schemas.microsoft.com/office/powerpoint/2010/main" val="38502725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3EBCCC-8880-45A5-B8A6-3C4C19213D85}"/>
              </a:ext>
            </a:extLst>
          </p:cNvPr>
          <p:cNvPicPr>
            <a:picLocks noChangeAspect="1"/>
          </p:cNvPicPr>
          <p:nvPr/>
        </p:nvPicPr>
        <p:blipFill>
          <a:blip r:embed="rId3"/>
          <a:stretch>
            <a:fillRect/>
          </a:stretch>
        </p:blipFill>
        <p:spPr>
          <a:xfrm>
            <a:off x="0" y="0"/>
            <a:ext cx="9144000" cy="5144531"/>
          </a:xfrm>
          <a:prstGeom prst="rect">
            <a:avLst/>
          </a:prstGeom>
        </p:spPr>
      </p:pic>
    </p:spTree>
    <p:extLst>
      <p:ext uri="{BB962C8B-B14F-4D97-AF65-F5344CB8AC3E}">
        <p14:creationId xmlns:p14="http://schemas.microsoft.com/office/powerpoint/2010/main" val="29924291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8A8C9C-E9A1-4188-8C5F-2141E718F99D}"/>
              </a:ext>
            </a:extLst>
          </p:cNvPr>
          <p:cNvPicPr>
            <a:picLocks noChangeAspect="1"/>
          </p:cNvPicPr>
          <p:nvPr/>
        </p:nvPicPr>
        <p:blipFill>
          <a:blip r:embed="rId3"/>
          <a:stretch>
            <a:fillRect/>
          </a:stretch>
        </p:blipFill>
        <p:spPr>
          <a:xfrm>
            <a:off x="0" y="0"/>
            <a:ext cx="9144000" cy="5154684"/>
          </a:xfrm>
          <a:prstGeom prst="rect">
            <a:avLst/>
          </a:prstGeom>
        </p:spPr>
      </p:pic>
    </p:spTree>
    <p:extLst>
      <p:ext uri="{BB962C8B-B14F-4D97-AF65-F5344CB8AC3E}">
        <p14:creationId xmlns:p14="http://schemas.microsoft.com/office/powerpoint/2010/main" val="1847841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1C18E4-1C9B-4953-847D-0DCDA82016AA}"/>
              </a:ext>
            </a:extLst>
          </p:cNvPr>
          <p:cNvPicPr>
            <a:picLocks noChangeAspect="1"/>
          </p:cNvPicPr>
          <p:nvPr/>
        </p:nvPicPr>
        <p:blipFill>
          <a:blip r:embed="rId3"/>
          <a:stretch>
            <a:fillRect/>
          </a:stretch>
        </p:blipFill>
        <p:spPr>
          <a:xfrm>
            <a:off x="-1" y="-1"/>
            <a:ext cx="9231923" cy="5192958"/>
          </a:xfrm>
          <a:prstGeom prst="rect">
            <a:avLst/>
          </a:prstGeom>
        </p:spPr>
      </p:pic>
    </p:spTree>
    <p:extLst>
      <p:ext uri="{BB962C8B-B14F-4D97-AF65-F5344CB8AC3E}">
        <p14:creationId xmlns:p14="http://schemas.microsoft.com/office/powerpoint/2010/main" val="14319679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77EC13-A4F3-4D0F-9B7B-34A769C7F52B}"/>
              </a:ext>
            </a:extLst>
          </p:cNvPr>
          <p:cNvPicPr>
            <a:picLocks noChangeAspect="1"/>
          </p:cNvPicPr>
          <p:nvPr/>
        </p:nvPicPr>
        <p:blipFill>
          <a:blip r:embed="rId3"/>
          <a:stretch>
            <a:fillRect/>
          </a:stretch>
        </p:blipFill>
        <p:spPr>
          <a:xfrm>
            <a:off x="-1" y="0"/>
            <a:ext cx="9231923" cy="5176780"/>
          </a:xfrm>
          <a:prstGeom prst="rect">
            <a:avLst/>
          </a:prstGeom>
        </p:spPr>
      </p:pic>
    </p:spTree>
    <p:extLst>
      <p:ext uri="{BB962C8B-B14F-4D97-AF65-F5344CB8AC3E}">
        <p14:creationId xmlns:p14="http://schemas.microsoft.com/office/powerpoint/2010/main" val="32026251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3F5119-9E5E-43B0-9A25-224BEB600F68}"/>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31872761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Pin on السحابة الإلكترونية المحوسبة cloud computing">
            <a:extLst>
              <a:ext uri="{FF2B5EF4-FFF2-40B4-BE49-F238E27FC236}">
                <a16:creationId xmlns:a16="http://schemas.microsoft.com/office/drawing/2014/main" id="{FA8B7CD8-E5D8-4AA5-A76C-68DB1F4A530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6948" y="741009"/>
            <a:ext cx="3968749" cy="304601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What Is Cloud Computing? | The Motley Fool">
            <a:extLst>
              <a:ext uri="{FF2B5EF4-FFF2-40B4-BE49-F238E27FC236}">
                <a16:creationId xmlns:a16="http://schemas.microsoft.com/office/drawing/2014/main" id="{2A1C39EF-2B90-4C6D-8DDF-C3F816B28780}"/>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209071" y="1602137"/>
            <a:ext cx="4934929" cy="349146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CA283FA-7941-46C3-93AF-2A3AF2BEACF8}"/>
              </a:ext>
            </a:extLst>
          </p:cNvPr>
          <p:cNvSpPr txBox="1"/>
          <p:nvPr/>
        </p:nvSpPr>
        <p:spPr>
          <a:xfrm>
            <a:off x="4273064" y="457200"/>
            <a:ext cx="4652108" cy="830997"/>
          </a:xfrm>
          <a:prstGeom prst="rect">
            <a:avLst/>
          </a:prstGeom>
          <a:solidFill>
            <a:schemeClr val="bg2"/>
          </a:solidFill>
        </p:spPr>
        <p:txBody>
          <a:bodyPr wrap="square" rtlCol="0">
            <a:spAutoFit/>
          </a:bodyPr>
          <a:lstStyle/>
          <a:p>
            <a:pPr marL="285750" indent="-285750">
              <a:buFont typeface="Arial" panose="020B0604020202020204" pitchFamily="34" charset="0"/>
              <a:buChar char="•"/>
            </a:pPr>
            <a:r>
              <a:rPr lang="en-US" sz="1600" dirty="0">
                <a:solidFill>
                  <a:srgbClr val="002060"/>
                </a:solidFill>
              </a:rPr>
              <a:t>Storing data/application on remote servers.</a:t>
            </a:r>
          </a:p>
          <a:p>
            <a:pPr marL="285750" indent="-285750">
              <a:buFont typeface="Arial" panose="020B0604020202020204" pitchFamily="34" charset="0"/>
              <a:buChar char="•"/>
            </a:pPr>
            <a:r>
              <a:rPr lang="en-US" sz="1600" dirty="0">
                <a:solidFill>
                  <a:srgbClr val="002060"/>
                </a:solidFill>
              </a:rPr>
              <a:t>Processing data/application from servers.</a:t>
            </a:r>
          </a:p>
          <a:p>
            <a:pPr marL="285750" indent="-285750">
              <a:buFont typeface="Arial" panose="020B0604020202020204" pitchFamily="34" charset="0"/>
              <a:buChar char="•"/>
            </a:pPr>
            <a:r>
              <a:rPr lang="en-US" sz="1600" dirty="0">
                <a:solidFill>
                  <a:srgbClr val="002060"/>
                </a:solidFill>
              </a:rPr>
              <a:t>Accessing data/application via Internet</a:t>
            </a:r>
          </a:p>
        </p:txBody>
      </p:sp>
      <p:sp>
        <p:nvSpPr>
          <p:cNvPr id="5" name="TextBox 4">
            <a:extLst>
              <a:ext uri="{FF2B5EF4-FFF2-40B4-BE49-F238E27FC236}">
                <a16:creationId xmlns:a16="http://schemas.microsoft.com/office/drawing/2014/main" id="{AB1A7441-D313-419B-8EBD-A005C0672519}"/>
              </a:ext>
            </a:extLst>
          </p:cNvPr>
          <p:cNvSpPr txBox="1"/>
          <p:nvPr/>
        </p:nvSpPr>
        <p:spPr>
          <a:xfrm>
            <a:off x="139701" y="4116655"/>
            <a:ext cx="3968748" cy="584775"/>
          </a:xfrm>
          <a:prstGeom prst="rect">
            <a:avLst/>
          </a:prstGeom>
          <a:noFill/>
        </p:spPr>
        <p:txBody>
          <a:bodyPr wrap="square" rtlCol="0">
            <a:spAutoFit/>
          </a:bodyPr>
          <a:lstStyle/>
          <a:p>
            <a:r>
              <a:rPr lang="en-US" sz="1600" dirty="0">
                <a:solidFill>
                  <a:srgbClr val="002060"/>
                </a:solidFill>
              </a:rPr>
              <a:t>Delivery of on demand computing service over the internet on pay as you go basis . </a:t>
            </a:r>
          </a:p>
        </p:txBody>
      </p:sp>
    </p:spTree>
    <p:extLst>
      <p:ext uri="{BB962C8B-B14F-4D97-AF65-F5344CB8AC3E}">
        <p14:creationId xmlns:p14="http://schemas.microsoft.com/office/powerpoint/2010/main" val="2221948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B68249-D81E-48F1-94A3-4C71BE76B1AE}"/>
              </a:ext>
            </a:extLst>
          </p:cNvPr>
          <p:cNvPicPr>
            <a:picLocks noChangeAspect="1"/>
          </p:cNvPicPr>
          <p:nvPr/>
        </p:nvPicPr>
        <p:blipFill>
          <a:blip r:embed="rId2"/>
          <a:stretch>
            <a:fillRect/>
          </a:stretch>
        </p:blipFill>
        <p:spPr>
          <a:xfrm>
            <a:off x="0" y="85881"/>
            <a:ext cx="9144000" cy="4971738"/>
          </a:xfrm>
          <a:prstGeom prst="rect">
            <a:avLst/>
          </a:prstGeom>
        </p:spPr>
      </p:pic>
    </p:spTree>
    <p:extLst>
      <p:ext uri="{BB962C8B-B14F-4D97-AF65-F5344CB8AC3E}">
        <p14:creationId xmlns:p14="http://schemas.microsoft.com/office/powerpoint/2010/main" val="2471232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4" descr="9 Major Characteristics of Cloud Computing - DZone Cloud">
            <a:extLst>
              <a:ext uri="{FF2B5EF4-FFF2-40B4-BE49-F238E27FC236}">
                <a16:creationId xmlns:a16="http://schemas.microsoft.com/office/drawing/2014/main" id="{E7745687-DC0D-4430-A6D9-67DB92793E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0" y="180242"/>
            <a:ext cx="9154095" cy="4783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791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1C64E0-716A-4B68-8E26-0CD4186FD973}"/>
              </a:ext>
            </a:extLst>
          </p:cNvPr>
          <p:cNvPicPr>
            <a:picLocks noChangeAspect="1"/>
          </p:cNvPicPr>
          <p:nvPr/>
        </p:nvPicPr>
        <p:blipFill>
          <a:blip r:embed="rId3"/>
          <a:stretch>
            <a:fillRect/>
          </a:stretch>
        </p:blipFill>
        <p:spPr>
          <a:xfrm>
            <a:off x="0" y="0"/>
            <a:ext cx="9144000" cy="5192486"/>
          </a:xfrm>
          <a:prstGeom prst="rect">
            <a:avLst/>
          </a:prstGeom>
        </p:spPr>
      </p:pic>
    </p:spTree>
    <p:extLst>
      <p:ext uri="{BB962C8B-B14F-4D97-AF65-F5344CB8AC3E}">
        <p14:creationId xmlns:p14="http://schemas.microsoft.com/office/powerpoint/2010/main" val="35351210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8" name="Picture 12" descr="A Comparison of AWS vs Azure vs Google | CloudHealth by VMware | Cloud  services, Cloud computing services, Cloud computing platform">
            <a:extLst>
              <a:ext uri="{FF2B5EF4-FFF2-40B4-BE49-F238E27FC236}">
                <a16:creationId xmlns:a16="http://schemas.microsoft.com/office/drawing/2014/main" id="{2F2EC44F-ACE7-422E-A220-8AAA0D11AD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9212013" cy="5218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115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ws customers">
            <a:extLst>
              <a:ext uri="{FF2B5EF4-FFF2-40B4-BE49-F238E27FC236}">
                <a16:creationId xmlns:a16="http://schemas.microsoft.com/office/drawing/2014/main" id="{8C7F7BF9-0AF8-41C3-BB11-9630C3E04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5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012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E70B67-F8A9-449D-B794-8B244C75F8CA}"/>
              </a:ext>
            </a:extLst>
          </p:cNvPr>
          <p:cNvPicPr>
            <a:picLocks noChangeAspect="1"/>
          </p:cNvPicPr>
          <p:nvPr/>
        </p:nvPicPr>
        <p:blipFill>
          <a:blip r:embed="rId3"/>
          <a:stretch>
            <a:fillRect/>
          </a:stretch>
        </p:blipFill>
        <p:spPr>
          <a:xfrm>
            <a:off x="0" y="0"/>
            <a:ext cx="9144000" cy="5143500"/>
          </a:xfrm>
          <a:prstGeom prst="rect">
            <a:avLst/>
          </a:prstGeom>
        </p:spPr>
      </p:pic>
    </p:spTree>
    <p:extLst>
      <p:ext uri="{BB962C8B-B14F-4D97-AF65-F5344CB8AC3E}">
        <p14:creationId xmlns:p14="http://schemas.microsoft.com/office/powerpoint/2010/main" val="28088184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F7C0E25B-1C8C-4DBC-9DDA-445014032116}"/>
              </a:ext>
            </a:extLst>
          </p:cNvPr>
          <p:cNvPicPr>
            <a:picLocks noChangeAspect="1"/>
          </p:cNvPicPr>
          <p:nvPr/>
        </p:nvPicPr>
        <p:blipFill>
          <a:blip r:embed="rId2"/>
          <a:stretch>
            <a:fillRect/>
          </a:stretch>
        </p:blipFill>
        <p:spPr>
          <a:xfrm>
            <a:off x="-83527" y="-46984"/>
            <a:ext cx="9311054" cy="5237468"/>
          </a:xfrm>
          <a:prstGeom prst="rect">
            <a:avLst/>
          </a:prstGeom>
        </p:spPr>
      </p:pic>
    </p:spTree>
    <p:extLst>
      <p:ext uri="{BB962C8B-B14F-4D97-AF65-F5344CB8AC3E}">
        <p14:creationId xmlns:p14="http://schemas.microsoft.com/office/powerpoint/2010/main" val="3892675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3" name="Freeform: Shape 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9" cy="1032742"/>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dirty="0">
              <a:solidFill>
                <a:prstClr val="white"/>
              </a:solidFill>
              <a:latin typeface="Calibri" panose="020F0502020204030204"/>
            </a:endParaRPr>
          </a:p>
        </p:txBody>
      </p:sp>
      <p:sp>
        <p:nvSpPr>
          <p:cNvPr id="35" name="Rectangle 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1" y="316610"/>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7" name="Rectangle 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2"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39" name="Freeform: Shape 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3" y="0"/>
            <a:ext cx="2126518" cy="1110628"/>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dirty="0">
              <a:solidFill>
                <a:prstClr val="white"/>
              </a:solidFill>
              <a:latin typeface="Calibri" panose="020F0502020204030204"/>
            </a:endParaRPr>
          </a:p>
        </p:txBody>
      </p:sp>
      <p:sp>
        <p:nvSpPr>
          <p:cNvPr id="41" name="Isosceles Triangle 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6"/>
            <a:ext cx="1120885" cy="556874"/>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2" name="Picture 1">
            <a:extLst>
              <a:ext uri="{FF2B5EF4-FFF2-40B4-BE49-F238E27FC236}">
                <a16:creationId xmlns:a16="http://schemas.microsoft.com/office/drawing/2014/main" id="{9500C0F8-15D1-4739-A0D2-92341742F049}"/>
              </a:ext>
            </a:extLst>
          </p:cNvPr>
          <p:cNvPicPr>
            <a:picLocks noChangeAspect="1"/>
          </p:cNvPicPr>
          <p:nvPr/>
        </p:nvPicPr>
        <p:blipFill>
          <a:blip r:embed="rId3"/>
          <a:stretch>
            <a:fillRect/>
          </a:stretch>
        </p:blipFill>
        <p:spPr>
          <a:xfrm>
            <a:off x="98618" y="580903"/>
            <a:ext cx="8754774" cy="4070969"/>
          </a:xfrm>
          <a:prstGeom prst="rect">
            <a:avLst/>
          </a:prstGeom>
          <a:ln>
            <a:noFill/>
          </a:ln>
        </p:spPr>
      </p:pic>
      <p:sp>
        <p:nvSpPr>
          <p:cNvPr id="43" name="Isosceles Triangle 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1" y="4839858"/>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Tree>
    <p:extLst>
      <p:ext uri="{BB962C8B-B14F-4D97-AF65-F5344CB8AC3E}">
        <p14:creationId xmlns:p14="http://schemas.microsoft.com/office/powerpoint/2010/main" val="20864022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F3E9E9-A6C9-4DF6-9863-697073871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9144000" cy="5234065"/>
          </a:xfrm>
          <a:prstGeom prst="rect">
            <a:avLst/>
          </a:prstGeom>
        </p:spPr>
      </p:pic>
    </p:spTree>
    <p:extLst>
      <p:ext uri="{BB962C8B-B14F-4D97-AF65-F5344CB8AC3E}">
        <p14:creationId xmlns:p14="http://schemas.microsoft.com/office/powerpoint/2010/main" val="33520799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53C566E-542D-4A1D-9183-7362DB790A70}"/>
              </a:ext>
            </a:extLst>
          </p:cNvPr>
          <p:cNvSpPr txBox="1"/>
          <p:nvPr/>
        </p:nvSpPr>
        <p:spPr>
          <a:xfrm>
            <a:off x="1828800" y="2423603"/>
            <a:ext cx="7164280" cy="769441"/>
          </a:xfrm>
          <a:prstGeom prst="rect">
            <a:avLst/>
          </a:prstGeom>
          <a:noFill/>
        </p:spPr>
        <p:txBody>
          <a:bodyPr wrap="square" rtlCol="0">
            <a:spAutoFit/>
          </a:bodyPr>
          <a:lstStyle/>
          <a:p>
            <a:r>
              <a:rPr lang="en-US" sz="4400" dirty="0"/>
              <a:t>Questions ????</a:t>
            </a:r>
          </a:p>
        </p:txBody>
      </p:sp>
    </p:spTree>
    <p:extLst>
      <p:ext uri="{BB962C8B-B14F-4D97-AF65-F5344CB8AC3E}">
        <p14:creationId xmlns:p14="http://schemas.microsoft.com/office/powerpoint/2010/main" val="22706420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DevOps With Kubernetes And KubeSphere">
            <a:extLst>
              <a:ext uri="{FF2B5EF4-FFF2-40B4-BE49-F238E27FC236}">
                <a16:creationId xmlns:a16="http://schemas.microsoft.com/office/drawing/2014/main" id="{2A64D6F4-F6C1-4665-A8A9-1536CE5C47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150" y="0"/>
            <a:ext cx="8012113"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D3D85E-61C4-44AD-84AF-8269CF89DB04}"/>
              </a:ext>
            </a:extLst>
          </p:cNvPr>
          <p:cNvPicPr>
            <a:picLocks noChangeAspect="1"/>
          </p:cNvPicPr>
          <p:nvPr/>
        </p:nvPicPr>
        <p:blipFill>
          <a:blip r:embed="rId2"/>
          <a:stretch>
            <a:fillRect/>
          </a:stretch>
        </p:blipFill>
        <p:spPr>
          <a:xfrm>
            <a:off x="0" y="132521"/>
            <a:ext cx="9144000" cy="4878457"/>
          </a:xfrm>
          <a:prstGeom prst="rect">
            <a:avLst/>
          </a:prstGeom>
        </p:spPr>
      </p:pic>
    </p:spTree>
    <p:extLst>
      <p:ext uri="{BB962C8B-B14F-4D97-AF65-F5344CB8AC3E}">
        <p14:creationId xmlns:p14="http://schemas.microsoft.com/office/powerpoint/2010/main" val="411911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2727D4-4DCF-416F-85E4-EB8BDC881C30}"/>
              </a:ext>
            </a:extLst>
          </p:cNvPr>
          <p:cNvPicPr>
            <a:picLocks noChangeAspect="1"/>
          </p:cNvPicPr>
          <p:nvPr/>
        </p:nvPicPr>
        <p:blipFill>
          <a:blip r:embed="rId3"/>
          <a:stretch>
            <a:fillRect/>
          </a:stretch>
        </p:blipFill>
        <p:spPr>
          <a:xfrm>
            <a:off x="0" y="69866"/>
            <a:ext cx="9144000" cy="4948903"/>
          </a:xfrm>
          <a:prstGeom prst="rect">
            <a:avLst/>
          </a:prstGeom>
        </p:spPr>
      </p:pic>
    </p:spTree>
    <p:extLst>
      <p:ext uri="{BB962C8B-B14F-4D97-AF65-F5344CB8AC3E}">
        <p14:creationId xmlns:p14="http://schemas.microsoft.com/office/powerpoint/2010/main" val="1611563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C4E1EAB-5B5D-4BC7-98EE-E3EDD9F283AC}"/>
              </a:ext>
            </a:extLst>
          </p:cNvPr>
          <p:cNvPicPr>
            <a:picLocks noChangeAspect="1"/>
          </p:cNvPicPr>
          <p:nvPr/>
        </p:nvPicPr>
        <p:blipFill>
          <a:blip r:embed="rId2"/>
          <a:stretch>
            <a:fillRect/>
          </a:stretch>
        </p:blipFill>
        <p:spPr>
          <a:xfrm>
            <a:off x="0" y="117480"/>
            <a:ext cx="9144000" cy="4908539"/>
          </a:xfrm>
          <a:prstGeom prst="rect">
            <a:avLst/>
          </a:prstGeom>
        </p:spPr>
      </p:pic>
    </p:spTree>
    <p:extLst>
      <p:ext uri="{BB962C8B-B14F-4D97-AF65-F5344CB8AC3E}">
        <p14:creationId xmlns:p14="http://schemas.microsoft.com/office/powerpoint/2010/main" val="902612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854ECEBE-9353-406C-9313-02A517A310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39" name="Freeform: Shape 138">
            <a:extLst>
              <a:ext uri="{FF2B5EF4-FFF2-40B4-BE49-F238E27FC236}">
                <a16:creationId xmlns:a16="http://schemas.microsoft.com/office/drawing/2014/main" id="{86806086-A782-4311-A63B-1A68574D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26" y="-11925"/>
            <a:ext cx="4933752" cy="4361167"/>
          </a:xfrm>
          <a:custGeom>
            <a:avLst/>
            <a:gdLst>
              <a:gd name="connsiteX0" fmla="*/ 1667657 w 6578337"/>
              <a:gd name="connsiteY0" fmla="*/ 0 h 5814891"/>
              <a:gd name="connsiteX1" fmla="*/ 5296215 w 6578337"/>
              <a:gd name="connsiteY1" fmla="*/ 0 h 5814891"/>
              <a:gd name="connsiteX2" fmla="*/ 5354505 w 6578337"/>
              <a:gd name="connsiteY2" fmla="*/ 38974 h 5814891"/>
              <a:gd name="connsiteX3" fmla="*/ 5772761 w 6578337"/>
              <a:gd name="connsiteY3" fmla="*/ 430996 h 5814891"/>
              <a:gd name="connsiteX4" fmla="*/ 6578337 w 6578337"/>
              <a:gd name="connsiteY4" fmla="*/ 2842158 h 5814891"/>
              <a:gd name="connsiteX5" fmla="*/ 6219497 w 6578337"/>
              <a:gd name="connsiteY5" fmla="*/ 3831001 h 5814891"/>
              <a:gd name="connsiteX6" fmla="*/ 5157059 w 6578337"/>
              <a:gd name="connsiteY6" fmla="*/ 4751758 h 5814891"/>
              <a:gd name="connsiteX7" fmla="*/ 4923464 w 6578337"/>
              <a:gd name="connsiteY7" fmla="*/ 4927890 h 5814891"/>
              <a:gd name="connsiteX8" fmla="*/ 3004017 w 6578337"/>
              <a:gd name="connsiteY8" fmla="*/ 5814891 h 5814891"/>
              <a:gd name="connsiteX9" fmla="*/ 475534 w 6578337"/>
              <a:gd name="connsiteY9" fmla="*/ 4373098 h 5814891"/>
              <a:gd name="connsiteX10" fmla="*/ 206071 w 6578337"/>
              <a:gd name="connsiteY10" fmla="*/ 4004246 h 5814891"/>
              <a:gd name="connsiteX11" fmla="*/ 79385 w 6578337"/>
              <a:gd name="connsiteY11" fmla="*/ 3833508 h 5814891"/>
              <a:gd name="connsiteX12" fmla="*/ 0 w 6578337"/>
              <a:gd name="connsiteY12" fmla="*/ 3721725 h 5814891"/>
              <a:gd name="connsiteX13" fmla="*/ 0 w 6578337"/>
              <a:gd name="connsiteY13" fmla="*/ 1581323 h 5814891"/>
              <a:gd name="connsiteX14" fmla="*/ 168477 w 6578337"/>
              <a:gd name="connsiteY14" fmla="*/ 1300525 h 5814891"/>
              <a:gd name="connsiteX15" fmla="*/ 885512 w 6578337"/>
              <a:gd name="connsiteY15" fmla="*/ 515238 h 5814891"/>
              <a:gd name="connsiteX16" fmla="*/ 1494824 w 6578337"/>
              <a:gd name="connsiteY16" fmla="*/ 90742 h 581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78337" h="5814891">
                <a:moveTo>
                  <a:pt x="1667657" y="0"/>
                </a:moveTo>
                <a:lnTo>
                  <a:pt x="5296215" y="0"/>
                </a:lnTo>
                <a:lnTo>
                  <a:pt x="5354505" y="38974"/>
                </a:lnTo>
                <a:cubicBezTo>
                  <a:pt x="5505893" y="152699"/>
                  <a:pt x="5645664" y="283643"/>
                  <a:pt x="5772761" y="430996"/>
                </a:cubicBezTo>
                <a:cubicBezTo>
                  <a:pt x="6292274" y="1033532"/>
                  <a:pt x="6578337" y="1889809"/>
                  <a:pt x="6578337" y="2842158"/>
                </a:cubicBezTo>
                <a:cubicBezTo>
                  <a:pt x="6578337" y="3222117"/>
                  <a:pt x="6467617" y="3527065"/>
                  <a:pt x="6219497" y="3831001"/>
                </a:cubicBezTo>
                <a:cubicBezTo>
                  <a:pt x="5959965" y="4148933"/>
                  <a:pt x="5569997" y="4441763"/>
                  <a:pt x="5157059" y="4751758"/>
                </a:cubicBezTo>
                <a:cubicBezTo>
                  <a:pt x="5080873" y="4808882"/>
                  <a:pt x="5002168" y="4868026"/>
                  <a:pt x="4923464" y="4927890"/>
                </a:cubicBezTo>
                <a:cubicBezTo>
                  <a:pt x="4218974" y="5463640"/>
                  <a:pt x="3704799" y="5814891"/>
                  <a:pt x="3004017" y="5814891"/>
                </a:cubicBezTo>
                <a:cubicBezTo>
                  <a:pt x="1936240" y="5814891"/>
                  <a:pt x="1180025" y="5383723"/>
                  <a:pt x="475534" y="4373098"/>
                </a:cubicBezTo>
                <a:cubicBezTo>
                  <a:pt x="383343" y="4240819"/>
                  <a:pt x="293225" y="4120515"/>
                  <a:pt x="206071" y="4004246"/>
                </a:cubicBezTo>
                <a:cubicBezTo>
                  <a:pt x="160920" y="3943985"/>
                  <a:pt x="118700" y="3887339"/>
                  <a:pt x="79385" y="3833508"/>
                </a:cubicBezTo>
                <a:lnTo>
                  <a:pt x="0" y="3721725"/>
                </a:lnTo>
                <a:lnTo>
                  <a:pt x="0" y="1581323"/>
                </a:lnTo>
                <a:lnTo>
                  <a:pt x="168477" y="1300525"/>
                </a:lnTo>
                <a:cubicBezTo>
                  <a:pt x="359173" y="1017017"/>
                  <a:pt x="599372" y="753795"/>
                  <a:pt x="885512" y="515238"/>
                </a:cubicBezTo>
                <a:cubicBezTo>
                  <a:pt x="1073010" y="358870"/>
                  <a:pt x="1278109" y="216205"/>
                  <a:pt x="1494824" y="90742"/>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 name="Picture 4" descr="How to bridge the job loss gap due to Covid-19?">
            <a:extLst>
              <a:ext uri="{FF2B5EF4-FFF2-40B4-BE49-F238E27FC236}">
                <a16:creationId xmlns:a16="http://schemas.microsoft.com/office/drawing/2014/main" id="{BF4B9D7C-F647-4FEE-9AA7-0C8E4AB05F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064" r="14712" b="1"/>
          <a:stretch/>
        </p:blipFill>
        <p:spPr bwMode="auto">
          <a:xfrm>
            <a:off x="20" y="-1"/>
            <a:ext cx="4742351" cy="4195244"/>
          </a:xfrm>
          <a:custGeom>
            <a:avLst/>
            <a:gdLst/>
            <a:ahLst/>
            <a:cxnLst/>
            <a:rect l="l" t="t" r="r" b="b"/>
            <a:pathLst>
              <a:path w="6323162" h="5593660">
                <a:moveTo>
                  <a:pt x="2177447" y="0"/>
                </a:move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noFill/>
          <a:extLst>
            <a:ext uri="{909E8E84-426E-40DD-AFC4-6F175D3DCCD1}">
              <a14:hiddenFill xmlns:a14="http://schemas.microsoft.com/office/drawing/2010/main">
                <a:solidFill>
                  <a:srgbClr val="FFFFFF"/>
                </a:solidFill>
              </a14:hiddenFill>
            </a:ext>
          </a:extLst>
        </p:spPr>
      </p:pic>
      <p:sp>
        <p:nvSpPr>
          <p:cNvPr id="141" name="Freeform: Shape 140">
            <a:extLst>
              <a:ext uri="{FF2B5EF4-FFF2-40B4-BE49-F238E27FC236}">
                <a16:creationId xmlns:a16="http://schemas.microsoft.com/office/drawing/2014/main" id="{CE71458B-DF80-43DF-9693-2EC3878ACA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42371" cy="4195245"/>
          </a:xfrm>
          <a:custGeom>
            <a:avLst/>
            <a:gdLst>
              <a:gd name="connsiteX0" fmla="*/ 2177447 w 6323162"/>
              <a:gd name="connsiteY0" fmla="*/ 0 h 5593660"/>
              <a:gd name="connsiteX1" fmla="*/ 2572776 w 6323162"/>
              <a:gd name="connsiteY1" fmla="*/ 0 h 5593660"/>
              <a:gd name="connsiteX2" fmla="*/ 2279674 w 6323162"/>
              <a:gd name="connsiteY2" fmla="*/ 98163 h 5593660"/>
              <a:gd name="connsiteX3" fmla="*/ 1163390 w 6323162"/>
              <a:gd name="connsiteY3" fmla="*/ 758946 h 5593660"/>
              <a:gd name="connsiteX4" fmla="*/ 391288 w 6323162"/>
              <a:gd name="connsiteY4" fmla="*/ 1711778 h 5593660"/>
              <a:gd name="connsiteX5" fmla="*/ 111318 w 6323162"/>
              <a:gd name="connsiteY5" fmla="*/ 2820666 h 5593660"/>
              <a:gd name="connsiteX6" fmla="*/ 574682 w 6323162"/>
              <a:gd name="connsiteY6" fmla="*/ 3850310 h 5593660"/>
              <a:gd name="connsiteX7" fmla="*/ 808161 w 6323162"/>
              <a:gd name="connsiteY7" fmla="*/ 4177123 h 5593660"/>
              <a:gd name="connsiteX8" fmla="*/ 2998992 w 6323162"/>
              <a:gd name="connsiteY8" fmla="*/ 5454594 h 5593660"/>
              <a:gd name="connsiteX9" fmla="*/ 4662117 w 6323162"/>
              <a:gd name="connsiteY9" fmla="*/ 4668685 h 5593660"/>
              <a:gd name="connsiteX10" fmla="*/ 4864518 w 6323162"/>
              <a:gd name="connsiteY10" fmla="*/ 4512627 h 5593660"/>
              <a:gd name="connsiteX11" fmla="*/ 5785079 w 6323162"/>
              <a:gd name="connsiteY11" fmla="*/ 3696808 h 5593660"/>
              <a:gd name="connsiteX12" fmla="*/ 6095999 w 6323162"/>
              <a:gd name="connsiteY12" fmla="*/ 2820666 h 5593660"/>
              <a:gd name="connsiteX13" fmla="*/ 5397999 w 6323162"/>
              <a:gd name="connsiteY13" fmla="*/ 684305 h 5593660"/>
              <a:gd name="connsiteX14" fmla="*/ 4612801 w 6323162"/>
              <a:gd name="connsiteY14" fmla="*/ 81166 h 5593660"/>
              <a:gd name="connsiteX15" fmla="*/ 4406067 w 6323162"/>
              <a:gd name="connsiteY15" fmla="*/ 0 h 5593660"/>
              <a:gd name="connsiteX16" fmla="*/ 4826316 w 6323162"/>
              <a:gd name="connsiteY16" fmla="*/ 0 h 5593660"/>
              <a:gd name="connsiteX17" fmla="*/ 4971508 w 6323162"/>
              <a:gd name="connsiteY17" fmla="*/ 75777 h 5593660"/>
              <a:gd name="connsiteX18" fmla="*/ 5577109 w 6323162"/>
              <a:gd name="connsiteY18" fmla="*/ 586873 h 5593660"/>
              <a:gd name="connsiteX19" fmla="*/ 6323162 w 6323162"/>
              <a:gd name="connsiteY19" fmla="*/ 2829148 h 5593660"/>
              <a:gd name="connsiteX20" fmla="*/ 5990836 w 6323162"/>
              <a:gd name="connsiteY20" fmla="*/ 3748729 h 5593660"/>
              <a:gd name="connsiteX21" fmla="*/ 5006899 w 6323162"/>
              <a:gd name="connsiteY21" fmla="*/ 4604992 h 5593660"/>
              <a:gd name="connsiteX22" fmla="*/ 4790566 w 6323162"/>
              <a:gd name="connsiteY22" fmla="*/ 4768788 h 5593660"/>
              <a:gd name="connsiteX23" fmla="*/ 3012943 w 6323162"/>
              <a:gd name="connsiteY23" fmla="*/ 5593660 h 5593660"/>
              <a:gd name="connsiteX24" fmla="*/ 671286 w 6323162"/>
              <a:gd name="connsiteY24" fmla="*/ 4252856 h 5593660"/>
              <a:gd name="connsiteX25" fmla="*/ 421733 w 6323162"/>
              <a:gd name="connsiteY25" fmla="*/ 3909839 h 5593660"/>
              <a:gd name="connsiteX26" fmla="*/ 48655 w 6323162"/>
              <a:gd name="connsiteY26" fmla="*/ 3351082 h 5593660"/>
              <a:gd name="connsiteX27" fmla="*/ 0 w 6323162"/>
              <a:gd name="connsiteY27" fmla="*/ 3239820 h 5593660"/>
              <a:gd name="connsiteX28" fmla="*/ 0 w 6323162"/>
              <a:gd name="connsiteY28" fmla="*/ 2248150 h 5593660"/>
              <a:gd name="connsiteX29" fmla="*/ 1658 w 6323162"/>
              <a:gd name="connsiteY29" fmla="*/ 2239520 h 5593660"/>
              <a:gd name="connsiteX30" fmla="*/ 225714 w 6323162"/>
              <a:gd name="connsiteY30" fmla="*/ 1665285 h 5593660"/>
              <a:gd name="connsiteX31" fmla="*/ 1050970 w 6323162"/>
              <a:gd name="connsiteY31" fmla="*/ 665214 h 5593660"/>
              <a:gd name="connsiteX32" fmla="*/ 1923692 w 6323162"/>
              <a:gd name="connsiteY32" fmla="*/ 107844 h 559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323162" h="5593660">
                <a:moveTo>
                  <a:pt x="2177447" y="0"/>
                </a:moveTo>
                <a:lnTo>
                  <a:pt x="2572776" y="0"/>
                </a:lnTo>
                <a:lnTo>
                  <a:pt x="2279674" y="98163"/>
                </a:lnTo>
                <a:cubicBezTo>
                  <a:pt x="1874231" y="253327"/>
                  <a:pt x="1488311" y="481852"/>
                  <a:pt x="1163390" y="758946"/>
                </a:cubicBezTo>
                <a:cubicBezTo>
                  <a:pt x="832819" y="1040772"/>
                  <a:pt x="573013" y="1361447"/>
                  <a:pt x="391288" y="1711778"/>
                </a:cubicBezTo>
                <a:cubicBezTo>
                  <a:pt x="205583" y="2069903"/>
                  <a:pt x="111318" y="2442986"/>
                  <a:pt x="111318" y="2820666"/>
                </a:cubicBezTo>
                <a:cubicBezTo>
                  <a:pt x="111318" y="3201031"/>
                  <a:pt x="261705" y="3423166"/>
                  <a:pt x="574682" y="3850310"/>
                </a:cubicBezTo>
                <a:cubicBezTo>
                  <a:pt x="650197" y="3953327"/>
                  <a:pt x="728281" y="4059920"/>
                  <a:pt x="808161" y="4177123"/>
                </a:cubicBezTo>
                <a:cubicBezTo>
                  <a:pt x="1418574" y="5072567"/>
                  <a:pt x="2073806" y="5454594"/>
                  <a:pt x="2998992" y="5454594"/>
                </a:cubicBezTo>
                <a:cubicBezTo>
                  <a:pt x="3606192" y="5454594"/>
                  <a:pt x="4051705" y="5143376"/>
                  <a:pt x="4662117" y="4668685"/>
                </a:cubicBezTo>
                <a:cubicBezTo>
                  <a:pt x="4730310" y="4615645"/>
                  <a:pt x="4798505" y="4563242"/>
                  <a:pt x="4864518" y="4512627"/>
                </a:cubicBezTo>
                <a:cubicBezTo>
                  <a:pt x="5222313" y="4237963"/>
                  <a:pt x="5560204" y="3978506"/>
                  <a:pt x="5785079" y="3696808"/>
                </a:cubicBezTo>
                <a:cubicBezTo>
                  <a:pt x="6000066" y="3427513"/>
                  <a:pt x="6095999" y="3157320"/>
                  <a:pt x="6095999" y="2820666"/>
                </a:cubicBezTo>
                <a:cubicBezTo>
                  <a:pt x="6095999" y="1976856"/>
                  <a:pt x="5848138" y="1218170"/>
                  <a:pt x="5397999" y="684305"/>
                </a:cubicBezTo>
                <a:cubicBezTo>
                  <a:pt x="5177750" y="423188"/>
                  <a:pt x="4913577" y="220223"/>
                  <a:pt x="4612801" y="81166"/>
                </a:cubicBezTo>
                <a:lnTo>
                  <a:pt x="4406067" y="0"/>
                </a:lnTo>
                <a:lnTo>
                  <a:pt x="4826316" y="0"/>
                </a:lnTo>
                <a:lnTo>
                  <a:pt x="4971508" y="75777"/>
                </a:lnTo>
                <a:cubicBezTo>
                  <a:pt x="5197582" y="210111"/>
                  <a:pt x="5400550" y="381325"/>
                  <a:pt x="5577109" y="586873"/>
                </a:cubicBezTo>
                <a:cubicBezTo>
                  <a:pt x="6058235" y="1147205"/>
                  <a:pt x="6323162" y="1943505"/>
                  <a:pt x="6323162" y="2829148"/>
                </a:cubicBezTo>
                <a:cubicBezTo>
                  <a:pt x="6323162" y="3182494"/>
                  <a:pt x="6220623" y="3466081"/>
                  <a:pt x="5990836" y="3748729"/>
                </a:cubicBezTo>
                <a:cubicBezTo>
                  <a:pt x="5750480" y="4044392"/>
                  <a:pt x="5389327" y="4316711"/>
                  <a:pt x="5006899" y="4604992"/>
                </a:cubicBezTo>
                <a:cubicBezTo>
                  <a:pt x="4936343" y="4658116"/>
                  <a:pt x="4863453" y="4713117"/>
                  <a:pt x="4790566" y="4768788"/>
                </a:cubicBezTo>
                <a:cubicBezTo>
                  <a:pt x="4138128" y="5267012"/>
                  <a:pt x="3661945" y="5593660"/>
                  <a:pt x="3012943" y="5593660"/>
                </a:cubicBezTo>
                <a:cubicBezTo>
                  <a:pt x="2024062" y="5593660"/>
                  <a:pt x="1323723" y="5192693"/>
                  <a:pt x="671286" y="4252856"/>
                </a:cubicBezTo>
                <a:cubicBezTo>
                  <a:pt x="585906" y="4129842"/>
                  <a:pt x="502446" y="4017964"/>
                  <a:pt x="421733" y="3909839"/>
                </a:cubicBezTo>
                <a:cubicBezTo>
                  <a:pt x="254471" y="3685679"/>
                  <a:pt x="130655" y="3515312"/>
                  <a:pt x="48655" y="3351082"/>
                </a:cubicBezTo>
                <a:lnTo>
                  <a:pt x="0" y="3239820"/>
                </a:lnTo>
                <a:lnTo>
                  <a:pt x="0" y="2248150"/>
                </a:lnTo>
                <a:lnTo>
                  <a:pt x="1658" y="2239520"/>
                </a:lnTo>
                <a:cubicBezTo>
                  <a:pt x="51657" y="2045089"/>
                  <a:pt x="126469" y="1853225"/>
                  <a:pt x="225714" y="1665285"/>
                </a:cubicBezTo>
                <a:cubicBezTo>
                  <a:pt x="419948" y="1297585"/>
                  <a:pt x="697641" y="961011"/>
                  <a:pt x="1050970" y="665214"/>
                </a:cubicBezTo>
                <a:cubicBezTo>
                  <a:pt x="1311437" y="447090"/>
                  <a:pt x="1608578" y="257641"/>
                  <a:pt x="1923692" y="107844"/>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3" name="Freeform: Shape 142">
            <a:extLst>
              <a:ext uri="{FF2B5EF4-FFF2-40B4-BE49-F238E27FC236}">
                <a16:creationId xmlns:a16="http://schemas.microsoft.com/office/drawing/2014/main" id="{DE1994AC-22D1-4B48-9EDA-BE373E7045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6318" y="1061498"/>
            <a:ext cx="4249494" cy="4099891"/>
          </a:xfrm>
          <a:custGeom>
            <a:avLst/>
            <a:gdLst>
              <a:gd name="connsiteX0" fmla="*/ 3113576 w 5665992"/>
              <a:gd name="connsiteY0" fmla="*/ 1556 h 5401530"/>
              <a:gd name="connsiteX1" fmla="*/ 4468777 w 5665992"/>
              <a:gd name="connsiteY1" fmla="*/ 405866 h 5401530"/>
              <a:gd name="connsiteX2" fmla="*/ 5525792 w 5665992"/>
              <a:gd name="connsiteY2" fmla="*/ 1317461 h 5401530"/>
              <a:gd name="connsiteX3" fmla="*/ 5665992 w 5665992"/>
              <a:gd name="connsiteY3" fmla="*/ 1506159 h 5401530"/>
              <a:gd name="connsiteX4" fmla="*/ 5665992 w 5665992"/>
              <a:gd name="connsiteY4" fmla="*/ 5401530 h 5401530"/>
              <a:gd name="connsiteX5" fmla="*/ 965932 w 5665992"/>
              <a:gd name="connsiteY5" fmla="*/ 5401530 h 5401530"/>
              <a:gd name="connsiteX6" fmla="*/ 836753 w 5665992"/>
              <a:gd name="connsiteY6" fmla="*/ 5181943 h 5401530"/>
              <a:gd name="connsiteX7" fmla="*/ 509793 w 5665992"/>
              <a:gd name="connsiteY7" fmla="*/ 4458111 h 5401530"/>
              <a:gd name="connsiteX8" fmla="*/ 251995 w 5665992"/>
              <a:gd name="connsiteY8" fmla="*/ 1805844 h 5401530"/>
              <a:gd name="connsiteX9" fmla="*/ 3113576 w 5665992"/>
              <a:gd name="connsiteY9" fmla="*/ 1556 h 5401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65992" h="5401530">
                <a:moveTo>
                  <a:pt x="3113576" y="1556"/>
                </a:moveTo>
                <a:cubicBezTo>
                  <a:pt x="3559807" y="16866"/>
                  <a:pt x="4018025" y="145625"/>
                  <a:pt x="4468777" y="405866"/>
                </a:cubicBezTo>
                <a:cubicBezTo>
                  <a:pt x="4871803" y="638554"/>
                  <a:pt x="5229811" y="952545"/>
                  <a:pt x="5525792" y="1317461"/>
                </a:cubicBezTo>
                <a:lnTo>
                  <a:pt x="5665992" y="1506159"/>
                </a:lnTo>
                <a:lnTo>
                  <a:pt x="5665992" y="5401530"/>
                </a:lnTo>
                <a:lnTo>
                  <a:pt x="965932" y="5401530"/>
                </a:lnTo>
                <a:lnTo>
                  <a:pt x="836753" y="5181943"/>
                </a:lnTo>
                <a:cubicBezTo>
                  <a:pt x="713569" y="4953383"/>
                  <a:pt x="611679" y="4708683"/>
                  <a:pt x="509793" y="4458111"/>
                </a:cubicBezTo>
                <a:cubicBezTo>
                  <a:pt x="136790" y="3540808"/>
                  <a:pt x="-278612" y="2724882"/>
                  <a:pt x="251995" y="1805844"/>
                </a:cubicBezTo>
                <a:cubicBezTo>
                  <a:pt x="911122" y="664202"/>
                  <a:pt x="1973207" y="-37572"/>
                  <a:pt x="3113576" y="1556"/>
                </a:cubicBezTo>
                <a:close/>
              </a:path>
            </a:pathLst>
          </a:custGeom>
          <a:noFill/>
          <a:ln w="19050">
            <a:solidFill>
              <a:srgbClr val="FFFFFF">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1028" name="Picture 4" descr="Premium Vector | Businessman using a blindfold and hit darts target">
            <a:extLst>
              <a:ext uri="{FF2B5EF4-FFF2-40B4-BE49-F238E27FC236}">
                <a16:creationId xmlns:a16="http://schemas.microsoft.com/office/drawing/2014/main" id="{0438146D-19F4-439A-A152-FAA6229FC50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6462" b="1"/>
          <a:stretch/>
        </p:blipFill>
        <p:spPr bwMode="auto">
          <a:xfrm>
            <a:off x="5096947" y="1264025"/>
            <a:ext cx="4047053" cy="3879476"/>
          </a:xfrm>
          <a:custGeom>
            <a:avLst/>
            <a:gdLst/>
            <a:ahLst/>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600"/>
                </a:lnTo>
                <a:lnTo>
                  <a:pt x="5396070" y="4888539"/>
                </a:lnTo>
                <a:lnTo>
                  <a:pt x="5373530" y="4924165"/>
                </a:lnTo>
                <a:cubicBezTo>
                  <a:pt x="5310112" y="5013254"/>
                  <a:pt x="5241620" y="5088864"/>
                  <a:pt x="5168684" y="5154829"/>
                </a:cubicBezTo>
                <a:lnTo>
                  <a:pt x="5146924" y="5172635"/>
                </a:lnTo>
                <a:lnTo>
                  <a:pt x="987172" y="5172635"/>
                </a:lnTo>
                <a:lnTo>
                  <a:pt x="842383" y="4959392"/>
                </a:lnTo>
                <a:cubicBezTo>
                  <a:pt x="689919" y="4704655"/>
                  <a:pt x="574982" y="4422821"/>
                  <a:pt x="460051" y="4132485"/>
                </a:cubicBezTo>
                <a:cubicBezTo>
                  <a:pt x="123442" y="3282182"/>
                  <a:pt x="-251427" y="2525854"/>
                  <a:pt x="227408" y="1673941"/>
                </a:cubicBezTo>
                <a:cubicBezTo>
                  <a:pt x="822220" y="615687"/>
                  <a:pt x="1780673" y="-34829"/>
                  <a:pt x="2809770" y="1442"/>
                </a:cubicBezTo>
                <a:close/>
              </a:path>
            </a:pathLst>
          </a:custGeom>
          <a:noFill/>
          <a:extLst>
            <a:ext uri="{909E8E84-426E-40DD-AFC4-6F175D3DCCD1}">
              <a14:hiddenFill xmlns:a14="http://schemas.microsoft.com/office/drawing/2010/main">
                <a:solidFill>
                  <a:srgbClr val="FFFFFF"/>
                </a:solidFill>
              </a14:hiddenFill>
            </a:ext>
          </a:extLst>
        </p:spPr>
      </p:pic>
      <p:sp>
        <p:nvSpPr>
          <p:cNvPr id="145" name="Freeform: Shape 144">
            <a:extLst>
              <a:ext uri="{FF2B5EF4-FFF2-40B4-BE49-F238E27FC236}">
                <a16:creationId xmlns:a16="http://schemas.microsoft.com/office/drawing/2014/main" id="{22220111-5018-4EB7-A38B-79BD37F7C0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947" y="1264023"/>
            <a:ext cx="4047053" cy="3879477"/>
          </a:xfrm>
          <a:custGeom>
            <a:avLst/>
            <a:gdLst>
              <a:gd name="connsiteX0" fmla="*/ 2809770 w 5396070"/>
              <a:gd name="connsiteY0" fmla="*/ 1442 h 5172635"/>
              <a:gd name="connsiteX1" fmla="*/ 4032739 w 5396070"/>
              <a:gd name="connsiteY1" fmla="*/ 376223 h 5172635"/>
              <a:gd name="connsiteX2" fmla="*/ 5362614 w 5396070"/>
              <a:gd name="connsiteY2" fmla="*/ 1796088 h 5172635"/>
              <a:gd name="connsiteX3" fmla="*/ 5396070 w 5396070"/>
              <a:gd name="connsiteY3" fmla="*/ 1864599 h 5172635"/>
              <a:gd name="connsiteX4" fmla="*/ 5396070 w 5396070"/>
              <a:gd name="connsiteY4" fmla="*/ 1981756 h 5172635"/>
              <a:gd name="connsiteX5" fmla="*/ 5363566 w 5396070"/>
              <a:gd name="connsiteY5" fmla="*/ 1915670 h 5172635"/>
              <a:gd name="connsiteX6" fmla="*/ 4071524 w 5396070"/>
              <a:gd name="connsiteY6" fmla="*/ 546090 h 5172635"/>
              <a:gd name="connsiteX7" fmla="*/ 2883346 w 5396070"/>
              <a:gd name="connsiteY7" fmla="*/ 184583 h 5172635"/>
              <a:gd name="connsiteX8" fmla="*/ 374449 w 5396070"/>
              <a:gd name="connsiteY8" fmla="*/ 1797850 h 5172635"/>
              <a:gd name="connsiteX9" fmla="*/ 600473 w 5396070"/>
              <a:gd name="connsiteY9" fmla="*/ 4169322 h 5172635"/>
              <a:gd name="connsiteX10" fmla="*/ 971928 w 5396070"/>
              <a:gd name="connsiteY10" fmla="*/ 4966944 h 5172635"/>
              <a:gd name="connsiteX11" fmla="*/ 1112598 w 5396070"/>
              <a:gd name="connsiteY11" fmla="*/ 5172635 h 5172635"/>
              <a:gd name="connsiteX12" fmla="*/ 987172 w 5396070"/>
              <a:gd name="connsiteY12" fmla="*/ 5172635 h 5172635"/>
              <a:gd name="connsiteX13" fmla="*/ 842383 w 5396070"/>
              <a:gd name="connsiteY13" fmla="*/ 4959392 h 5172635"/>
              <a:gd name="connsiteX14" fmla="*/ 460051 w 5396070"/>
              <a:gd name="connsiteY14" fmla="*/ 4132485 h 5172635"/>
              <a:gd name="connsiteX15" fmla="*/ 227408 w 5396070"/>
              <a:gd name="connsiteY15" fmla="*/ 1673941 h 5172635"/>
              <a:gd name="connsiteX16" fmla="*/ 2809770 w 5396070"/>
              <a:gd name="connsiteY16" fmla="*/ 1442 h 517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396070" h="5172635">
                <a:moveTo>
                  <a:pt x="2809770" y="1442"/>
                </a:moveTo>
                <a:cubicBezTo>
                  <a:pt x="3212462" y="15635"/>
                  <a:pt x="3625968" y="134989"/>
                  <a:pt x="4032739" y="376223"/>
                </a:cubicBezTo>
                <a:cubicBezTo>
                  <a:pt x="4589656" y="706501"/>
                  <a:pt x="5051318" y="1213487"/>
                  <a:pt x="5362614" y="1796088"/>
                </a:cubicBezTo>
                <a:lnTo>
                  <a:pt x="5396070" y="1864599"/>
                </a:lnTo>
                <a:lnTo>
                  <a:pt x="5396070" y="1981756"/>
                </a:lnTo>
                <a:lnTo>
                  <a:pt x="5363566" y="1915670"/>
                </a:lnTo>
                <a:cubicBezTo>
                  <a:pt x="5061125" y="1353703"/>
                  <a:pt x="4612597" y="864671"/>
                  <a:pt x="4071524" y="546090"/>
                </a:cubicBezTo>
                <a:cubicBezTo>
                  <a:pt x="3676324" y="313400"/>
                  <a:pt x="3274582" y="198273"/>
                  <a:pt x="2883346" y="184583"/>
                </a:cubicBezTo>
                <a:cubicBezTo>
                  <a:pt x="1883526" y="149597"/>
                  <a:pt x="952339" y="777074"/>
                  <a:pt x="374449" y="1797850"/>
                </a:cubicBezTo>
                <a:cubicBezTo>
                  <a:pt x="-90765" y="2619591"/>
                  <a:pt x="273440" y="3349133"/>
                  <a:pt x="600473" y="4169322"/>
                </a:cubicBezTo>
                <a:cubicBezTo>
                  <a:pt x="712134" y="4449376"/>
                  <a:pt x="823802" y="4721229"/>
                  <a:pt x="971928" y="4966944"/>
                </a:cubicBezTo>
                <a:lnTo>
                  <a:pt x="1112598" y="5172635"/>
                </a:lnTo>
                <a:lnTo>
                  <a:pt x="987172" y="5172635"/>
                </a:lnTo>
                <a:lnTo>
                  <a:pt x="842383" y="4959392"/>
                </a:lnTo>
                <a:cubicBezTo>
                  <a:pt x="689919" y="4704655"/>
                  <a:pt x="574981" y="4422821"/>
                  <a:pt x="460051" y="4132485"/>
                </a:cubicBezTo>
                <a:cubicBezTo>
                  <a:pt x="123442" y="3282182"/>
                  <a:pt x="-251427" y="2525854"/>
                  <a:pt x="227408" y="1673941"/>
                </a:cubicBezTo>
                <a:cubicBezTo>
                  <a:pt x="822220" y="615687"/>
                  <a:pt x="1780673" y="-34829"/>
                  <a:pt x="2809770" y="1442"/>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0116882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From Waterfall to Agile to DevOps – A Cultural and Technological Shift -  SPEC INDIA">
            <a:extLst>
              <a:ext uri="{FF2B5EF4-FFF2-40B4-BE49-F238E27FC236}">
                <a16:creationId xmlns:a16="http://schemas.microsoft.com/office/drawing/2014/main" id="{BFE37D09-671E-4B4F-9734-6FEC76DC58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4782034"/>
      </p:ext>
    </p:extLst>
  </p:cSld>
  <p:clrMapOvr>
    <a:masterClrMapping/>
  </p:clrMapOvr>
</p:sld>
</file>

<file path=ppt/theme/theme1.xml><?xml version="1.0" encoding="utf-8"?>
<a:theme xmlns:a="http://schemas.openxmlformats.org/drawingml/2006/main" name="Escalus template">
  <a:themeElements>
    <a:clrScheme name="Custom 347">
      <a:dk1>
        <a:srgbClr val="004C52"/>
      </a:dk1>
      <a:lt1>
        <a:srgbClr val="FFFFFF"/>
      </a:lt1>
      <a:dk2>
        <a:srgbClr val="788788"/>
      </a:dk2>
      <a:lt2>
        <a:srgbClr val="D7EEEC"/>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586</TotalTime>
  <Words>1703</Words>
  <Application>Microsoft Office PowerPoint</Application>
  <PresentationFormat>On-screen Show (16:9)</PresentationFormat>
  <Paragraphs>225</Paragraphs>
  <Slides>49</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Arial</vt:lpstr>
      <vt:lpstr>Bahnschrift Light</vt:lpstr>
      <vt:lpstr>Calibri</vt:lpstr>
      <vt:lpstr>Raleway</vt:lpstr>
      <vt:lpstr>Calibri Light</vt:lpstr>
      <vt:lpstr>Javanese Text</vt:lpstr>
      <vt:lpstr>Meiryo</vt:lpstr>
      <vt:lpstr>Karla</vt:lpstr>
      <vt:lpstr>Escalus template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Amazon Web Services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KT SKILL</dc:title>
  <dc:creator>Vikas, Kumar</dc:creator>
  <cp:lastModifiedBy>Vikas, Kumar</cp:lastModifiedBy>
  <cp:revision>64</cp:revision>
  <dcterms:created xsi:type="dcterms:W3CDTF">2021-02-06T03:45:28Z</dcterms:created>
  <dcterms:modified xsi:type="dcterms:W3CDTF">2022-01-30T14:44:52Z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2021-11-12T13:55:55Z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e5d06fc3-856f-483e-bc54-99d624a7945d</vt:lpwstr>
  </property>
  <property fmtid="{D5CDD505-2E9C-101B-9397-08002B2CF9AE}" pid="8" name="MSIP_Label_ea60d57e-af5b-4752-ac57-3e4f28ca11dc_ContentBits">
    <vt:lpwstr>0</vt:lpwstr>
  </property>
</Properties>
</file>